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Default Extension="svg" ContentType="image/svg+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9" r:id="rId2"/>
    <p:sldId id="268" r:id="rId3"/>
    <p:sldId id="257" r:id="rId4"/>
    <p:sldId id="258" r:id="rId5"/>
    <p:sldId id="267" r:id="rId6"/>
    <p:sldId id="266" r:id="rId7"/>
    <p:sldId id="265" r:id="rId8"/>
    <p:sldId id="264" r:id="rId9"/>
    <p:sldId id="263" r:id="rId10"/>
    <p:sldId id="262" r:id="rId11"/>
    <p:sldId id="261"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60"/>
  </p:normalViewPr>
  <p:slideViewPr>
    <p:cSldViewPr snapToGrid="0">
      <p:cViewPr varScale="1">
        <p:scale>
          <a:sx n="81" d="100"/>
          <a:sy n="81" d="100"/>
        </p:scale>
        <p:origin x="-300"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6.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8.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5.svg"/><Relationship Id="rId1" Type="http://schemas.openxmlformats.org/officeDocument/2006/relationships/image" Target="../media/image141.png"/><Relationship Id="rId6" Type="http://schemas.openxmlformats.org/officeDocument/2006/relationships/image" Target="../media/image9.svg"/><Relationship Id="rId5" Type="http://schemas.openxmlformats.org/officeDocument/2006/relationships/image" Target="../media/image16.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20EBD5-7380-47F9-A716-BFB961E82D9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CB3A0EB-D9AE-48A4-9C9B-ED590BD9231E}">
      <dgm:prSet/>
      <dgm:spPr/>
      <dgm:t>
        <a:bodyPr/>
        <a:lstStyle/>
        <a:p>
          <a:r>
            <a:rPr lang="en-US"/>
            <a:t>Technology is reshaping every sector of the economy worldwide. </a:t>
          </a:r>
        </a:p>
      </dgm:t>
    </dgm:pt>
    <dgm:pt modelId="{12B38F6B-2AA2-4C16-B1A9-9E02B241A919}" type="parTrans" cxnId="{01725480-DD2E-425C-82A1-0D8AB757082F}">
      <dgm:prSet/>
      <dgm:spPr/>
      <dgm:t>
        <a:bodyPr/>
        <a:lstStyle/>
        <a:p>
          <a:endParaRPr lang="en-US"/>
        </a:p>
      </dgm:t>
    </dgm:pt>
    <dgm:pt modelId="{7FF2D2A2-A8EE-42E9-966E-4D5420455EFD}" type="sibTrans" cxnId="{01725480-DD2E-425C-82A1-0D8AB757082F}">
      <dgm:prSet/>
      <dgm:spPr/>
      <dgm:t>
        <a:bodyPr/>
        <a:lstStyle/>
        <a:p>
          <a:endParaRPr lang="en-US"/>
        </a:p>
      </dgm:t>
    </dgm:pt>
    <dgm:pt modelId="{083F0663-6617-4EC1-B949-567357905DBB}">
      <dgm:prSet/>
      <dgm:spPr/>
      <dgm:t>
        <a:bodyPr/>
        <a:lstStyle/>
        <a:p>
          <a:r>
            <a:rPr lang="en-US"/>
            <a:t>Many countries are adopting sophisticated devices and application to help in all-round service delivery.</a:t>
          </a:r>
        </a:p>
      </dgm:t>
    </dgm:pt>
    <dgm:pt modelId="{4A94385F-5E9F-4162-8E03-B1E53788B9FE}" type="parTrans" cxnId="{575D9E77-52AF-4A52-9293-42FDE4497751}">
      <dgm:prSet/>
      <dgm:spPr/>
      <dgm:t>
        <a:bodyPr/>
        <a:lstStyle/>
        <a:p>
          <a:endParaRPr lang="en-US"/>
        </a:p>
      </dgm:t>
    </dgm:pt>
    <dgm:pt modelId="{376B80E6-B366-466D-9108-893A9B92A275}" type="sibTrans" cxnId="{575D9E77-52AF-4A52-9293-42FDE4497751}">
      <dgm:prSet/>
      <dgm:spPr/>
      <dgm:t>
        <a:bodyPr/>
        <a:lstStyle/>
        <a:p>
          <a:endParaRPr lang="en-US"/>
        </a:p>
      </dgm:t>
    </dgm:pt>
    <dgm:pt modelId="{6DD850D8-62CE-4890-B67F-C1FB94DE1FEE}">
      <dgm:prSet/>
      <dgm:spPr/>
      <dgm:t>
        <a:bodyPr/>
        <a:lstStyle/>
        <a:p>
          <a:r>
            <a:rPr lang="en-US"/>
            <a:t>Police work in this 21</a:t>
          </a:r>
          <a:r>
            <a:rPr lang="en-US" baseline="30000"/>
            <a:t>st</a:t>
          </a:r>
          <a:r>
            <a:rPr lang="en-US"/>
            <a:t> century has been transformed greatly. </a:t>
          </a:r>
        </a:p>
      </dgm:t>
    </dgm:pt>
    <dgm:pt modelId="{1BABC58D-8D73-4C95-8ADD-9F0B92509CB6}" type="parTrans" cxnId="{6409689E-5C52-4EDB-B029-DE8A9C3884FB}">
      <dgm:prSet/>
      <dgm:spPr/>
      <dgm:t>
        <a:bodyPr/>
        <a:lstStyle/>
        <a:p>
          <a:endParaRPr lang="en-US"/>
        </a:p>
      </dgm:t>
    </dgm:pt>
    <dgm:pt modelId="{6709A13D-7CCE-47F8-B732-C4B4E3C47D45}" type="sibTrans" cxnId="{6409689E-5C52-4EDB-B029-DE8A9C3884FB}">
      <dgm:prSet/>
      <dgm:spPr/>
      <dgm:t>
        <a:bodyPr/>
        <a:lstStyle/>
        <a:p>
          <a:endParaRPr lang="en-US"/>
        </a:p>
      </dgm:t>
    </dgm:pt>
    <dgm:pt modelId="{106AA318-8B54-47AE-9050-37596828F165}">
      <dgm:prSet/>
      <dgm:spPr/>
      <dgm:t>
        <a:bodyPr/>
        <a:lstStyle/>
        <a:p>
          <a:r>
            <a:rPr lang="en-US"/>
            <a:t>New tools are being introduced that help in fighting crime as new categories of crime to fight are evolving. </a:t>
          </a:r>
        </a:p>
      </dgm:t>
    </dgm:pt>
    <dgm:pt modelId="{CF4BB16A-7FFC-4A47-A2E9-8E79BD5B57CE}" type="parTrans" cxnId="{C3B56D75-F8B1-443A-8A09-49AD9C5C2C25}">
      <dgm:prSet/>
      <dgm:spPr/>
      <dgm:t>
        <a:bodyPr/>
        <a:lstStyle/>
        <a:p>
          <a:endParaRPr lang="en-US"/>
        </a:p>
      </dgm:t>
    </dgm:pt>
    <dgm:pt modelId="{ED3DA5C0-85FA-481E-8386-BAE5B1A41F23}" type="sibTrans" cxnId="{C3B56D75-F8B1-443A-8A09-49AD9C5C2C25}">
      <dgm:prSet/>
      <dgm:spPr/>
      <dgm:t>
        <a:bodyPr/>
        <a:lstStyle/>
        <a:p>
          <a:endParaRPr lang="en-US"/>
        </a:p>
      </dgm:t>
    </dgm:pt>
    <dgm:pt modelId="{9E74A3F8-262D-4F32-8B37-0B2B52D3D85E}">
      <dgm:prSet/>
      <dgm:spPr/>
      <dgm:t>
        <a:bodyPr/>
        <a:lstStyle/>
        <a:p>
          <a:r>
            <a:rPr lang="en-US"/>
            <a:t>Law enforcement leaders have coined high technology systems alongside complicated tools which are designed to; </a:t>
          </a:r>
        </a:p>
      </dgm:t>
    </dgm:pt>
    <dgm:pt modelId="{04A7AFEA-43FF-4AC1-B05D-3E221D418271}" type="parTrans" cxnId="{ECD8E19B-C037-41F6-A6E7-1ECC1020EFA3}">
      <dgm:prSet/>
      <dgm:spPr/>
      <dgm:t>
        <a:bodyPr/>
        <a:lstStyle/>
        <a:p>
          <a:endParaRPr lang="en-US"/>
        </a:p>
      </dgm:t>
    </dgm:pt>
    <dgm:pt modelId="{1469969A-BB66-4C60-8B3E-DC2A068FE7B0}" type="sibTrans" cxnId="{ECD8E19B-C037-41F6-A6E7-1ECC1020EFA3}">
      <dgm:prSet/>
      <dgm:spPr/>
      <dgm:t>
        <a:bodyPr/>
        <a:lstStyle/>
        <a:p>
          <a:endParaRPr lang="en-US"/>
        </a:p>
      </dgm:t>
    </dgm:pt>
    <dgm:pt modelId="{4BC339FC-7138-499D-8170-DB8E95C3315F}">
      <dgm:prSet/>
      <dgm:spPr/>
      <dgm:t>
        <a:bodyPr/>
        <a:lstStyle/>
        <a:p>
          <a:r>
            <a:rPr lang="en-US"/>
            <a:t>Enhance public safety</a:t>
          </a:r>
        </a:p>
      </dgm:t>
    </dgm:pt>
    <dgm:pt modelId="{5C82DA5E-9EF8-4EEC-BB09-6E8C51A948CB}" type="parTrans" cxnId="{C55F9BA2-22F7-4D7E-B256-065D19A8E1B5}">
      <dgm:prSet/>
      <dgm:spPr/>
      <dgm:t>
        <a:bodyPr/>
        <a:lstStyle/>
        <a:p>
          <a:endParaRPr lang="en-US"/>
        </a:p>
      </dgm:t>
    </dgm:pt>
    <dgm:pt modelId="{F579A67B-AFA9-403F-AC34-897CBAF14358}" type="sibTrans" cxnId="{C55F9BA2-22F7-4D7E-B256-065D19A8E1B5}">
      <dgm:prSet/>
      <dgm:spPr/>
      <dgm:t>
        <a:bodyPr/>
        <a:lstStyle/>
        <a:p>
          <a:endParaRPr lang="en-US"/>
        </a:p>
      </dgm:t>
    </dgm:pt>
    <dgm:pt modelId="{A8664A4B-4244-4B7D-A248-A10750E4B04F}">
      <dgm:prSet/>
      <dgm:spPr/>
      <dgm:t>
        <a:bodyPr/>
        <a:lstStyle/>
        <a:p>
          <a:r>
            <a:rPr lang="en-US"/>
            <a:t>Confiscate criminals, and </a:t>
          </a:r>
        </a:p>
      </dgm:t>
    </dgm:pt>
    <dgm:pt modelId="{D40B0BFE-233D-47B2-B483-00F196E87F1A}" type="parTrans" cxnId="{ED2BA9A9-48E5-4130-8330-D419C27E02E8}">
      <dgm:prSet/>
      <dgm:spPr/>
      <dgm:t>
        <a:bodyPr/>
        <a:lstStyle/>
        <a:p>
          <a:endParaRPr lang="en-US"/>
        </a:p>
      </dgm:t>
    </dgm:pt>
    <dgm:pt modelId="{55097A29-9AF7-4E7E-9C77-F280E71AAF05}" type="sibTrans" cxnId="{ED2BA9A9-48E5-4130-8330-D419C27E02E8}">
      <dgm:prSet/>
      <dgm:spPr/>
      <dgm:t>
        <a:bodyPr/>
        <a:lstStyle/>
        <a:p>
          <a:endParaRPr lang="en-US"/>
        </a:p>
      </dgm:t>
    </dgm:pt>
    <dgm:pt modelId="{4763A5AB-888C-4D51-8E37-945812B1AB22}">
      <dgm:prSet/>
      <dgm:spPr/>
      <dgm:t>
        <a:bodyPr/>
        <a:lstStyle/>
        <a:p>
          <a:r>
            <a:rPr lang="en-US"/>
            <a:t>Save lives. </a:t>
          </a:r>
        </a:p>
      </dgm:t>
    </dgm:pt>
    <dgm:pt modelId="{8148E2F2-DC8F-4EBF-8CC3-264F34CC89B4}" type="parTrans" cxnId="{F36A5732-4AED-49BA-9BFA-4904E958E3AD}">
      <dgm:prSet/>
      <dgm:spPr/>
      <dgm:t>
        <a:bodyPr/>
        <a:lstStyle/>
        <a:p>
          <a:endParaRPr lang="en-US"/>
        </a:p>
      </dgm:t>
    </dgm:pt>
    <dgm:pt modelId="{BF81DDF5-618A-4C24-9142-BCA1C2F082B3}" type="sibTrans" cxnId="{F36A5732-4AED-49BA-9BFA-4904E958E3AD}">
      <dgm:prSet/>
      <dgm:spPr/>
      <dgm:t>
        <a:bodyPr/>
        <a:lstStyle/>
        <a:p>
          <a:endParaRPr lang="en-US"/>
        </a:p>
      </dgm:t>
    </dgm:pt>
    <dgm:pt modelId="{45E2E362-64BC-4B17-820B-037270719DE4}" type="pres">
      <dgm:prSet presAssocID="{2B20EBD5-7380-47F9-A716-BFB961E82D9C}" presName="linear" presStyleCnt="0">
        <dgm:presLayoutVars>
          <dgm:animLvl val="lvl"/>
          <dgm:resizeHandles val="exact"/>
        </dgm:presLayoutVars>
      </dgm:prSet>
      <dgm:spPr/>
      <dgm:t>
        <a:bodyPr/>
        <a:lstStyle/>
        <a:p>
          <a:endParaRPr lang="en-US"/>
        </a:p>
      </dgm:t>
    </dgm:pt>
    <dgm:pt modelId="{F28D1283-47DB-4847-9213-4032FF884CB6}" type="pres">
      <dgm:prSet presAssocID="{5CB3A0EB-D9AE-48A4-9C9B-ED590BD9231E}" presName="parentText" presStyleLbl="node1" presStyleIdx="0" presStyleCnt="8">
        <dgm:presLayoutVars>
          <dgm:chMax val="0"/>
          <dgm:bulletEnabled val="1"/>
        </dgm:presLayoutVars>
      </dgm:prSet>
      <dgm:spPr/>
      <dgm:t>
        <a:bodyPr/>
        <a:lstStyle/>
        <a:p>
          <a:endParaRPr lang="en-US"/>
        </a:p>
      </dgm:t>
    </dgm:pt>
    <dgm:pt modelId="{60AC1208-B350-430B-8C93-2522F7D3182C}" type="pres">
      <dgm:prSet presAssocID="{7FF2D2A2-A8EE-42E9-966E-4D5420455EFD}" presName="spacer" presStyleCnt="0"/>
      <dgm:spPr/>
    </dgm:pt>
    <dgm:pt modelId="{E14EE09F-13CB-41B8-A397-2BACF7E7CABD}" type="pres">
      <dgm:prSet presAssocID="{083F0663-6617-4EC1-B949-567357905DBB}" presName="parentText" presStyleLbl="node1" presStyleIdx="1" presStyleCnt="8">
        <dgm:presLayoutVars>
          <dgm:chMax val="0"/>
          <dgm:bulletEnabled val="1"/>
        </dgm:presLayoutVars>
      </dgm:prSet>
      <dgm:spPr/>
      <dgm:t>
        <a:bodyPr/>
        <a:lstStyle/>
        <a:p>
          <a:endParaRPr lang="en-US"/>
        </a:p>
      </dgm:t>
    </dgm:pt>
    <dgm:pt modelId="{D9648201-4996-402C-BDD6-0A966711162B}" type="pres">
      <dgm:prSet presAssocID="{376B80E6-B366-466D-9108-893A9B92A275}" presName="spacer" presStyleCnt="0"/>
      <dgm:spPr/>
    </dgm:pt>
    <dgm:pt modelId="{FBB6EE6D-9085-4767-B409-E3967582E927}" type="pres">
      <dgm:prSet presAssocID="{6DD850D8-62CE-4890-B67F-C1FB94DE1FEE}" presName="parentText" presStyleLbl="node1" presStyleIdx="2" presStyleCnt="8">
        <dgm:presLayoutVars>
          <dgm:chMax val="0"/>
          <dgm:bulletEnabled val="1"/>
        </dgm:presLayoutVars>
      </dgm:prSet>
      <dgm:spPr/>
      <dgm:t>
        <a:bodyPr/>
        <a:lstStyle/>
        <a:p>
          <a:endParaRPr lang="en-US"/>
        </a:p>
      </dgm:t>
    </dgm:pt>
    <dgm:pt modelId="{5DD0DB1E-1A0C-4C3A-B994-1C4DE2B2913E}" type="pres">
      <dgm:prSet presAssocID="{6709A13D-7CCE-47F8-B732-C4B4E3C47D45}" presName="spacer" presStyleCnt="0"/>
      <dgm:spPr/>
    </dgm:pt>
    <dgm:pt modelId="{10F3A40F-E504-4818-B762-7AF34D8F47DD}" type="pres">
      <dgm:prSet presAssocID="{106AA318-8B54-47AE-9050-37596828F165}" presName="parentText" presStyleLbl="node1" presStyleIdx="3" presStyleCnt="8">
        <dgm:presLayoutVars>
          <dgm:chMax val="0"/>
          <dgm:bulletEnabled val="1"/>
        </dgm:presLayoutVars>
      </dgm:prSet>
      <dgm:spPr/>
      <dgm:t>
        <a:bodyPr/>
        <a:lstStyle/>
        <a:p>
          <a:endParaRPr lang="en-US"/>
        </a:p>
      </dgm:t>
    </dgm:pt>
    <dgm:pt modelId="{5B0B7305-0283-4CDF-9763-818C9E11B69F}" type="pres">
      <dgm:prSet presAssocID="{ED3DA5C0-85FA-481E-8386-BAE5B1A41F23}" presName="spacer" presStyleCnt="0"/>
      <dgm:spPr/>
    </dgm:pt>
    <dgm:pt modelId="{674185E3-B592-4E97-9870-4039BBC8A921}" type="pres">
      <dgm:prSet presAssocID="{9E74A3F8-262D-4F32-8B37-0B2B52D3D85E}" presName="parentText" presStyleLbl="node1" presStyleIdx="4" presStyleCnt="8">
        <dgm:presLayoutVars>
          <dgm:chMax val="0"/>
          <dgm:bulletEnabled val="1"/>
        </dgm:presLayoutVars>
      </dgm:prSet>
      <dgm:spPr/>
      <dgm:t>
        <a:bodyPr/>
        <a:lstStyle/>
        <a:p>
          <a:endParaRPr lang="en-US"/>
        </a:p>
      </dgm:t>
    </dgm:pt>
    <dgm:pt modelId="{5B4A5A81-CC01-4DB6-A1CE-95711ED2FA94}" type="pres">
      <dgm:prSet presAssocID="{1469969A-BB66-4C60-8B3E-DC2A068FE7B0}" presName="spacer" presStyleCnt="0"/>
      <dgm:spPr/>
    </dgm:pt>
    <dgm:pt modelId="{8CE252ED-38B1-489F-817A-9A4E6F5B0C5B}" type="pres">
      <dgm:prSet presAssocID="{4BC339FC-7138-499D-8170-DB8E95C3315F}" presName="parentText" presStyleLbl="node1" presStyleIdx="5" presStyleCnt="8">
        <dgm:presLayoutVars>
          <dgm:chMax val="0"/>
          <dgm:bulletEnabled val="1"/>
        </dgm:presLayoutVars>
      </dgm:prSet>
      <dgm:spPr/>
      <dgm:t>
        <a:bodyPr/>
        <a:lstStyle/>
        <a:p>
          <a:endParaRPr lang="en-US"/>
        </a:p>
      </dgm:t>
    </dgm:pt>
    <dgm:pt modelId="{7B933781-A8EB-45F2-899F-0C52C3BCE32A}" type="pres">
      <dgm:prSet presAssocID="{F579A67B-AFA9-403F-AC34-897CBAF14358}" presName="spacer" presStyleCnt="0"/>
      <dgm:spPr/>
    </dgm:pt>
    <dgm:pt modelId="{7D69B312-2D3F-4A4D-B15E-7F948DEF287A}" type="pres">
      <dgm:prSet presAssocID="{A8664A4B-4244-4B7D-A248-A10750E4B04F}" presName="parentText" presStyleLbl="node1" presStyleIdx="6" presStyleCnt="8">
        <dgm:presLayoutVars>
          <dgm:chMax val="0"/>
          <dgm:bulletEnabled val="1"/>
        </dgm:presLayoutVars>
      </dgm:prSet>
      <dgm:spPr/>
      <dgm:t>
        <a:bodyPr/>
        <a:lstStyle/>
        <a:p>
          <a:endParaRPr lang="en-US"/>
        </a:p>
      </dgm:t>
    </dgm:pt>
    <dgm:pt modelId="{201679F3-B617-4468-8636-62587312927D}" type="pres">
      <dgm:prSet presAssocID="{55097A29-9AF7-4E7E-9C77-F280E71AAF05}" presName="spacer" presStyleCnt="0"/>
      <dgm:spPr/>
    </dgm:pt>
    <dgm:pt modelId="{A590ECA0-1234-496C-B7DE-D5278DCB4928}" type="pres">
      <dgm:prSet presAssocID="{4763A5AB-888C-4D51-8E37-945812B1AB22}" presName="parentText" presStyleLbl="node1" presStyleIdx="7" presStyleCnt="8">
        <dgm:presLayoutVars>
          <dgm:chMax val="0"/>
          <dgm:bulletEnabled val="1"/>
        </dgm:presLayoutVars>
      </dgm:prSet>
      <dgm:spPr/>
      <dgm:t>
        <a:bodyPr/>
        <a:lstStyle/>
        <a:p>
          <a:endParaRPr lang="en-US"/>
        </a:p>
      </dgm:t>
    </dgm:pt>
  </dgm:ptLst>
  <dgm:cxnLst>
    <dgm:cxn modelId="{C3B56D75-F8B1-443A-8A09-49AD9C5C2C25}" srcId="{2B20EBD5-7380-47F9-A716-BFB961E82D9C}" destId="{106AA318-8B54-47AE-9050-37596828F165}" srcOrd="3" destOrd="0" parTransId="{CF4BB16A-7FFC-4A47-A2E9-8E79BD5B57CE}" sibTransId="{ED3DA5C0-85FA-481E-8386-BAE5B1A41F23}"/>
    <dgm:cxn modelId="{01725480-DD2E-425C-82A1-0D8AB757082F}" srcId="{2B20EBD5-7380-47F9-A716-BFB961E82D9C}" destId="{5CB3A0EB-D9AE-48A4-9C9B-ED590BD9231E}" srcOrd="0" destOrd="0" parTransId="{12B38F6B-2AA2-4C16-B1A9-9E02B241A919}" sibTransId="{7FF2D2A2-A8EE-42E9-966E-4D5420455EFD}"/>
    <dgm:cxn modelId="{F322AD80-4D61-4596-B146-652CAE829288}" type="presOf" srcId="{5CB3A0EB-D9AE-48A4-9C9B-ED590BD9231E}" destId="{F28D1283-47DB-4847-9213-4032FF884CB6}" srcOrd="0" destOrd="0" presId="urn:microsoft.com/office/officeart/2005/8/layout/vList2"/>
    <dgm:cxn modelId="{6409689E-5C52-4EDB-B029-DE8A9C3884FB}" srcId="{2B20EBD5-7380-47F9-A716-BFB961E82D9C}" destId="{6DD850D8-62CE-4890-B67F-C1FB94DE1FEE}" srcOrd="2" destOrd="0" parTransId="{1BABC58D-8D73-4C95-8ADD-9F0B92509CB6}" sibTransId="{6709A13D-7CCE-47F8-B732-C4B4E3C47D45}"/>
    <dgm:cxn modelId="{49D98FBB-978D-4758-8329-6E8DEE0AC872}" type="presOf" srcId="{4BC339FC-7138-499D-8170-DB8E95C3315F}" destId="{8CE252ED-38B1-489F-817A-9A4E6F5B0C5B}" srcOrd="0" destOrd="0" presId="urn:microsoft.com/office/officeart/2005/8/layout/vList2"/>
    <dgm:cxn modelId="{575D9E77-52AF-4A52-9293-42FDE4497751}" srcId="{2B20EBD5-7380-47F9-A716-BFB961E82D9C}" destId="{083F0663-6617-4EC1-B949-567357905DBB}" srcOrd="1" destOrd="0" parTransId="{4A94385F-5E9F-4162-8E03-B1E53788B9FE}" sibTransId="{376B80E6-B366-466D-9108-893A9B92A275}"/>
    <dgm:cxn modelId="{79B674F2-A966-4D52-AB3C-196FC869C620}" type="presOf" srcId="{106AA318-8B54-47AE-9050-37596828F165}" destId="{10F3A40F-E504-4818-B762-7AF34D8F47DD}" srcOrd="0" destOrd="0" presId="urn:microsoft.com/office/officeart/2005/8/layout/vList2"/>
    <dgm:cxn modelId="{C55F9BA2-22F7-4D7E-B256-065D19A8E1B5}" srcId="{2B20EBD5-7380-47F9-A716-BFB961E82D9C}" destId="{4BC339FC-7138-499D-8170-DB8E95C3315F}" srcOrd="5" destOrd="0" parTransId="{5C82DA5E-9EF8-4EEC-BB09-6E8C51A948CB}" sibTransId="{F579A67B-AFA9-403F-AC34-897CBAF14358}"/>
    <dgm:cxn modelId="{40C3E646-137A-4318-A3C9-20D81D9A67EB}" type="presOf" srcId="{083F0663-6617-4EC1-B949-567357905DBB}" destId="{E14EE09F-13CB-41B8-A397-2BACF7E7CABD}" srcOrd="0" destOrd="0" presId="urn:microsoft.com/office/officeart/2005/8/layout/vList2"/>
    <dgm:cxn modelId="{ECD8E19B-C037-41F6-A6E7-1ECC1020EFA3}" srcId="{2B20EBD5-7380-47F9-A716-BFB961E82D9C}" destId="{9E74A3F8-262D-4F32-8B37-0B2B52D3D85E}" srcOrd="4" destOrd="0" parTransId="{04A7AFEA-43FF-4AC1-B05D-3E221D418271}" sibTransId="{1469969A-BB66-4C60-8B3E-DC2A068FE7B0}"/>
    <dgm:cxn modelId="{13ED0EEB-9542-4C57-8008-0E18F8CDD5BF}" type="presOf" srcId="{6DD850D8-62CE-4890-B67F-C1FB94DE1FEE}" destId="{FBB6EE6D-9085-4767-B409-E3967582E927}" srcOrd="0" destOrd="0" presId="urn:microsoft.com/office/officeart/2005/8/layout/vList2"/>
    <dgm:cxn modelId="{ED2BA9A9-48E5-4130-8330-D419C27E02E8}" srcId="{2B20EBD5-7380-47F9-A716-BFB961E82D9C}" destId="{A8664A4B-4244-4B7D-A248-A10750E4B04F}" srcOrd="6" destOrd="0" parTransId="{D40B0BFE-233D-47B2-B483-00F196E87F1A}" sibTransId="{55097A29-9AF7-4E7E-9C77-F280E71AAF05}"/>
    <dgm:cxn modelId="{4F1AAFED-03CA-43C8-B322-8A37B6481BEA}" type="presOf" srcId="{2B20EBD5-7380-47F9-A716-BFB961E82D9C}" destId="{45E2E362-64BC-4B17-820B-037270719DE4}" srcOrd="0" destOrd="0" presId="urn:microsoft.com/office/officeart/2005/8/layout/vList2"/>
    <dgm:cxn modelId="{F36A5732-4AED-49BA-9BFA-4904E958E3AD}" srcId="{2B20EBD5-7380-47F9-A716-BFB961E82D9C}" destId="{4763A5AB-888C-4D51-8E37-945812B1AB22}" srcOrd="7" destOrd="0" parTransId="{8148E2F2-DC8F-4EBF-8CC3-264F34CC89B4}" sibTransId="{BF81DDF5-618A-4C24-9142-BCA1C2F082B3}"/>
    <dgm:cxn modelId="{98C34276-3CB8-42F1-9BA6-E684F56BB108}" type="presOf" srcId="{9E74A3F8-262D-4F32-8B37-0B2B52D3D85E}" destId="{674185E3-B592-4E97-9870-4039BBC8A921}" srcOrd="0" destOrd="0" presId="urn:microsoft.com/office/officeart/2005/8/layout/vList2"/>
    <dgm:cxn modelId="{E8F09263-6A2B-4F10-995D-25D2A94572CC}" type="presOf" srcId="{A8664A4B-4244-4B7D-A248-A10750E4B04F}" destId="{7D69B312-2D3F-4A4D-B15E-7F948DEF287A}" srcOrd="0" destOrd="0" presId="urn:microsoft.com/office/officeart/2005/8/layout/vList2"/>
    <dgm:cxn modelId="{3CCBBA54-5536-4C2F-B276-469E34D03E49}" type="presOf" srcId="{4763A5AB-888C-4D51-8E37-945812B1AB22}" destId="{A590ECA0-1234-496C-B7DE-D5278DCB4928}" srcOrd="0" destOrd="0" presId="urn:microsoft.com/office/officeart/2005/8/layout/vList2"/>
    <dgm:cxn modelId="{6A754006-7CA5-4329-ACAC-B244510A9B37}" type="presParOf" srcId="{45E2E362-64BC-4B17-820B-037270719DE4}" destId="{F28D1283-47DB-4847-9213-4032FF884CB6}" srcOrd="0" destOrd="0" presId="urn:microsoft.com/office/officeart/2005/8/layout/vList2"/>
    <dgm:cxn modelId="{E146E701-4000-41D4-90C8-2813F934D258}" type="presParOf" srcId="{45E2E362-64BC-4B17-820B-037270719DE4}" destId="{60AC1208-B350-430B-8C93-2522F7D3182C}" srcOrd="1" destOrd="0" presId="urn:microsoft.com/office/officeart/2005/8/layout/vList2"/>
    <dgm:cxn modelId="{DCB55ED4-DE12-4D6D-9E60-FCA7C291F5A0}" type="presParOf" srcId="{45E2E362-64BC-4B17-820B-037270719DE4}" destId="{E14EE09F-13CB-41B8-A397-2BACF7E7CABD}" srcOrd="2" destOrd="0" presId="urn:microsoft.com/office/officeart/2005/8/layout/vList2"/>
    <dgm:cxn modelId="{1A4391FF-7852-4414-91AF-D42936D9073C}" type="presParOf" srcId="{45E2E362-64BC-4B17-820B-037270719DE4}" destId="{D9648201-4996-402C-BDD6-0A966711162B}" srcOrd="3" destOrd="0" presId="urn:microsoft.com/office/officeart/2005/8/layout/vList2"/>
    <dgm:cxn modelId="{9021DB15-F60D-43CD-8D93-CE5BCDA23FA7}" type="presParOf" srcId="{45E2E362-64BC-4B17-820B-037270719DE4}" destId="{FBB6EE6D-9085-4767-B409-E3967582E927}" srcOrd="4" destOrd="0" presId="urn:microsoft.com/office/officeart/2005/8/layout/vList2"/>
    <dgm:cxn modelId="{EC78C9B3-DC9E-47D0-8DA6-C39BB65BECAF}" type="presParOf" srcId="{45E2E362-64BC-4B17-820B-037270719DE4}" destId="{5DD0DB1E-1A0C-4C3A-B994-1C4DE2B2913E}" srcOrd="5" destOrd="0" presId="urn:microsoft.com/office/officeart/2005/8/layout/vList2"/>
    <dgm:cxn modelId="{3DE7D246-9A16-4626-8335-FF2D460F9F14}" type="presParOf" srcId="{45E2E362-64BC-4B17-820B-037270719DE4}" destId="{10F3A40F-E504-4818-B762-7AF34D8F47DD}" srcOrd="6" destOrd="0" presId="urn:microsoft.com/office/officeart/2005/8/layout/vList2"/>
    <dgm:cxn modelId="{2406D336-ECFD-499C-8C3B-1034F44CF606}" type="presParOf" srcId="{45E2E362-64BC-4B17-820B-037270719DE4}" destId="{5B0B7305-0283-4CDF-9763-818C9E11B69F}" srcOrd="7" destOrd="0" presId="urn:microsoft.com/office/officeart/2005/8/layout/vList2"/>
    <dgm:cxn modelId="{CD425FBB-061D-4776-82AE-7E85FE0621DC}" type="presParOf" srcId="{45E2E362-64BC-4B17-820B-037270719DE4}" destId="{674185E3-B592-4E97-9870-4039BBC8A921}" srcOrd="8" destOrd="0" presId="urn:microsoft.com/office/officeart/2005/8/layout/vList2"/>
    <dgm:cxn modelId="{8C20A5B4-B6C9-4236-83F6-9FE9E16F69A7}" type="presParOf" srcId="{45E2E362-64BC-4B17-820B-037270719DE4}" destId="{5B4A5A81-CC01-4DB6-A1CE-95711ED2FA94}" srcOrd="9" destOrd="0" presId="urn:microsoft.com/office/officeart/2005/8/layout/vList2"/>
    <dgm:cxn modelId="{37A27BEC-D692-457E-A185-E24F69570E80}" type="presParOf" srcId="{45E2E362-64BC-4B17-820B-037270719DE4}" destId="{8CE252ED-38B1-489F-817A-9A4E6F5B0C5B}" srcOrd="10" destOrd="0" presId="urn:microsoft.com/office/officeart/2005/8/layout/vList2"/>
    <dgm:cxn modelId="{88BB20A7-E873-4BA6-9CAD-12C1720BA163}" type="presParOf" srcId="{45E2E362-64BC-4B17-820B-037270719DE4}" destId="{7B933781-A8EB-45F2-899F-0C52C3BCE32A}" srcOrd="11" destOrd="0" presId="urn:microsoft.com/office/officeart/2005/8/layout/vList2"/>
    <dgm:cxn modelId="{D141A5D0-6FC5-49D7-97A2-ECBC9282E513}" type="presParOf" srcId="{45E2E362-64BC-4B17-820B-037270719DE4}" destId="{7D69B312-2D3F-4A4D-B15E-7F948DEF287A}" srcOrd="12" destOrd="0" presId="urn:microsoft.com/office/officeart/2005/8/layout/vList2"/>
    <dgm:cxn modelId="{60708AB1-937A-436C-8C56-57E49BEE0E60}" type="presParOf" srcId="{45E2E362-64BC-4B17-820B-037270719DE4}" destId="{201679F3-B617-4468-8636-62587312927D}" srcOrd="13" destOrd="0" presId="urn:microsoft.com/office/officeart/2005/8/layout/vList2"/>
    <dgm:cxn modelId="{ADB92450-DF37-44F0-A4AB-A30C71B5E3F1}" type="presParOf" srcId="{45E2E362-64BC-4B17-820B-037270719DE4}" destId="{A590ECA0-1234-496C-B7DE-D5278DCB4928}"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1B7E89-33FA-46C5-B4E6-E2FEDBBE309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D919DA1-CD4D-4A0F-945B-3A4D53234C75}">
      <dgm:prSet/>
      <dgm:spPr/>
      <dgm:t>
        <a:bodyPr/>
        <a:lstStyle/>
        <a:p>
          <a:r>
            <a:rPr lang="en-US"/>
            <a:t>Facial recognition has seen greater improvement and incorporation in law enforcement despite the challenges it has been going through. </a:t>
          </a:r>
        </a:p>
      </dgm:t>
    </dgm:pt>
    <dgm:pt modelId="{51A95962-F818-4F03-804F-0018125A5F71}" type="parTrans" cxnId="{57CB4F79-1995-4FEC-9C0A-0EFD2E3E65D3}">
      <dgm:prSet/>
      <dgm:spPr/>
      <dgm:t>
        <a:bodyPr/>
        <a:lstStyle/>
        <a:p>
          <a:endParaRPr lang="en-US"/>
        </a:p>
      </dgm:t>
    </dgm:pt>
    <dgm:pt modelId="{23F615F3-629D-43A9-8848-509939D8BCC3}" type="sibTrans" cxnId="{57CB4F79-1995-4FEC-9C0A-0EFD2E3E65D3}">
      <dgm:prSet/>
      <dgm:spPr/>
      <dgm:t>
        <a:bodyPr/>
        <a:lstStyle/>
        <a:p>
          <a:endParaRPr lang="en-US"/>
        </a:p>
      </dgm:t>
    </dgm:pt>
    <dgm:pt modelId="{6CA19CAB-B201-4C67-959F-B2133165B9A8}">
      <dgm:prSet/>
      <dgm:spPr/>
      <dgm:t>
        <a:bodyPr/>
        <a:lstStyle/>
        <a:p>
          <a:r>
            <a:rPr lang="en-US"/>
            <a:t>For instance, San Francisco has banned the use of facial recognition in criminal identification, emphasizing on the tension created by the technology. </a:t>
          </a:r>
        </a:p>
      </dgm:t>
    </dgm:pt>
    <dgm:pt modelId="{1F8C7A95-15B2-4D73-89B5-710C3EDDD084}" type="parTrans" cxnId="{420E5301-9922-4109-B6E5-A5CBB71BD038}">
      <dgm:prSet/>
      <dgm:spPr/>
      <dgm:t>
        <a:bodyPr/>
        <a:lstStyle/>
        <a:p>
          <a:endParaRPr lang="en-US"/>
        </a:p>
      </dgm:t>
    </dgm:pt>
    <dgm:pt modelId="{2B36BA32-336B-46ED-B8E4-F12397876120}" type="sibTrans" cxnId="{420E5301-9922-4109-B6E5-A5CBB71BD038}">
      <dgm:prSet/>
      <dgm:spPr/>
      <dgm:t>
        <a:bodyPr/>
        <a:lstStyle/>
        <a:p>
          <a:endParaRPr lang="en-US"/>
        </a:p>
      </dgm:t>
    </dgm:pt>
    <dgm:pt modelId="{93913139-6C48-4682-A6F7-B64A42062902}">
      <dgm:prSet/>
      <dgm:spPr/>
      <dgm:t>
        <a:bodyPr/>
        <a:lstStyle/>
        <a:p>
          <a:r>
            <a:rPr lang="en-US"/>
            <a:t>However, there is need for the government to adopt a system for criminal identification and investigation that are much better and innovative and thus allow them serve the public. </a:t>
          </a:r>
        </a:p>
      </dgm:t>
    </dgm:pt>
    <dgm:pt modelId="{CE3FDA47-DEA9-4B2C-B76B-80295868750A}" type="parTrans" cxnId="{C072A21D-64D7-4F00-96CF-0CAE4283BC71}">
      <dgm:prSet/>
      <dgm:spPr/>
      <dgm:t>
        <a:bodyPr/>
        <a:lstStyle/>
        <a:p>
          <a:endParaRPr lang="en-US"/>
        </a:p>
      </dgm:t>
    </dgm:pt>
    <dgm:pt modelId="{2F857473-0150-46D5-BB5E-BE7C4FD75D92}" type="sibTrans" cxnId="{C072A21D-64D7-4F00-96CF-0CAE4283BC71}">
      <dgm:prSet/>
      <dgm:spPr/>
      <dgm:t>
        <a:bodyPr/>
        <a:lstStyle/>
        <a:p>
          <a:endParaRPr lang="en-US"/>
        </a:p>
      </dgm:t>
    </dgm:pt>
    <dgm:pt modelId="{FF4B0D87-5A02-4FE6-86FA-196D9B61E2D2}">
      <dgm:prSet/>
      <dgm:spPr/>
      <dgm:t>
        <a:bodyPr/>
        <a:lstStyle/>
        <a:p>
          <a:r>
            <a:rPr lang="en-US"/>
            <a:t>Facial recognition has the potential of helping law enforcement in confiscating criminals. </a:t>
          </a:r>
        </a:p>
      </dgm:t>
    </dgm:pt>
    <dgm:pt modelId="{F8EC0BFF-DEF9-423A-849C-0A0379A127C5}" type="parTrans" cxnId="{3D3188CE-CC2E-49F1-B322-8125491E1629}">
      <dgm:prSet/>
      <dgm:spPr/>
      <dgm:t>
        <a:bodyPr/>
        <a:lstStyle/>
        <a:p>
          <a:endParaRPr lang="en-US"/>
        </a:p>
      </dgm:t>
    </dgm:pt>
    <dgm:pt modelId="{5CFE24B6-2538-4702-ACA6-C39D876A7792}" type="sibTrans" cxnId="{3D3188CE-CC2E-49F1-B322-8125491E1629}">
      <dgm:prSet/>
      <dgm:spPr/>
      <dgm:t>
        <a:bodyPr/>
        <a:lstStyle/>
        <a:p>
          <a:endParaRPr lang="en-US"/>
        </a:p>
      </dgm:t>
    </dgm:pt>
    <dgm:pt modelId="{F0B5CA8B-9515-47F2-8342-54C10D4F10E9}">
      <dgm:prSet/>
      <dgm:spPr/>
      <dgm:t>
        <a:bodyPr/>
        <a:lstStyle/>
        <a:p>
          <a:r>
            <a:rPr lang="en-US"/>
            <a:t>The technology is further promising public safety . </a:t>
          </a:r>
        </a:p>
      </dgm:t>
    </dgm:pt>
    <dgm:pt modelId="{8C7AA1C0-B7EF-484C-A1EF-F0D8B5B21C94}" type="parTrans" cxnId="{FC9106D0-90E1-4301-B87D-24EB70C98529}">
      <dgm:prSet/>
      <dgm:spPr/>
      <dgm:t>
        <a:bodyPr/>
        <a:lstStyle/>
        <a:p>
          <a:endParaRPr lang="en-US"/>
        </a:p>
      </dgm:t>
    </dgm:pt>
    <dgm:pt modelId="{6105E850-43B5-45AA-AED5-A1B215A1A0FF}" type="sibTrans" cxnId="{FC9106D0-90E1-4301-B87D-24EB70C98529}">
      <dgm:prSet/>
      <dgm:spPr/>
      <dgm:t>
        <a:bodyPr/>
        <a:lstStyle/>
        <a:p>
          <a:endParaRPr lang="en-US"/>
        </a:p>
      </dgm:t>
    </dgm:pt>
    <dgm:pt modelId="{19598CFB-663A-4A93-A1B1-CBE92109B963}" type="pres">
      <dgm:prSet presAssocID="{031B7E89-33FA-46C5-B4E6-E2FEDBBE3090}" presName="root" presStyleCnt="0">
        <dgm:presLayoutVars>
          <dgm:dir/>
          <dgm:resizeHandles val="exact"/>
        </dgm:presLayoutVars>
      </dgm:prSet>
      <dgm:spPr/>
      <dgm:t>
        <a:bodyPr/>
        <a:lstStyle/>
        <a:p>
          <a:endParaRPr lang="en-US"/>
        </a:p>
      </dgm:t>
    </dgm:pt>
    <dgm:pt modelId="{DEF9DC9C-1A7D-4581-9BFE-21D75DAA4C7A}" type="pres">
      <dgm:prSet presAssocID="{3D919DA1-CD4D-4A0F-945B-3A4D53234C75}" presName="compNode" presStyleCnt="0"/>
      <dgm:spPr/>
    </dgm:pt>
    <dgm:pt modelId="{0E353798-BA26-4BBF-85CA-C4C91B13ABF9}" type="pres">
      <dgm:prSet presAssocID="{3D919DA1-CD4D-4A0F-945B-3A4D53234C75}" presName="bgRect" presStyleLbl="bgShp" presStyleIdx="0" presStyleCnt="5"/>
      <dgm:spPr/>
    </dgm:pt>
    <dgm:pt modelId="{B02B1F48-F99C-4752-AA7B-4AA3D230F2BB}" type="pres">
      <dgm:prSet presAssocID="{3D919DA1-CD4D-4A0F-945B-3A4D53234C7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Gavel"/>
        </a:ext>
      </dgm:extLst>
    </dgm:pt>
    <dgm:pt modelId="{ECB73BAC-B808-4174-AD9A-34FE324D6DBD}" type="pres">
      <dgm:prSet presAssocID="{3D919DA1-CD4D-4A0F-945B-3A4D53234C75}" presName="spaceRect" presStyleCnt="0"/>
      <dgm:spPr/>
    </dgm:pt>
    <dgm:pt modelId="{8A62F37E-D503-4D6C-BEB6-107835BD51CD}" type="pres">
      <dgm:prSet presAssocID="{3D919DA1-CD4D-4A0F-945B-3A4D53234C75}" presName="parTx" presStyleLbl="revTx" presStyleIdx="0" presStyleCnt="5">
        <dgm:presLayoutVars>
          <dgm:chMax val="0"/>
          <dgm:chPref val="0"/>
        </dgm:presLayoutVars>
      </dgm:prSet>
      <dgm:spPr/>
      <dgm:t>
        <a:bodyPr/>
        <a:lstStyle/>
        <a:p>
          <a:endParaRPr lang="en-US"/>
        </a:p>
      </dgm:t>
    </dgm:pt>
    <dgm:pt modelId="{9817E7E0-1037-4056-86BD-34F0FFA3EF7B}" type="pres">
      <dgm:prSet presAssocID="{23F615F3-629D-43A9-8848-509939D8BCC3}" presName="sibTrans" presStyleCnt="0"/>
      <dgm:spPr/>
    </dgm:pt>
    <dgm:pt modelId="{60E4D365-9A60-4054-9732-98838266D124}" type="pres">
      <dgm:prSet presAssocID="{6CA19CAB-B201-4C67-959F-B2133165B9A8}" presName="compNode" presStyleCnt="0"/>
      <dgm:spPr/>
    </dgm:pt>
    <dgm:pt modelId="{EC248555-BC4F-46C6-85B3-88BC204F2C92}" type="pres">
      <dgm:prSet presAssocID="{6CA19CAB-B201-4C67-959F-B2133165B9A8}" presName="bgRect" presStyleLbl="bgShp" presStyleIdx="1" presStyleCnt="5"/>
      <dgm:spPr/>
    </dgm:pt>
    <dgm:pt modelId="{FB04A6CA-F67A-406F-BAE3-DA201A4B5511}" type="pres">
      <dgm:prSet presAssocID="{6CA19CAB-B201-4C67-959F-B2133165B9A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Disconnected"/>
        </a:ext>
      </dgm:extLst>
    </dgm:pt>
    <dgm:pt modelId="{5292A714-6620-43BA-816B-A1C653271AF4}" type="pres">
      <dgm:prSet presAssocID="{6CA19CAB-B201-4C67-959F-B2133165B9A8}" presName="spaceRect" presStyleCnt="0"/>
      <dgm:spPr/>
    </dgm:pt>
    <dgm:pt modelId="{81FD3160-F38A-4726-BFA1-5CB1D06D27BC}" type="pres">
      <dgm:prSet presAssocID="{6CA19CAB-B201-4C67-959F-B2133165B9A8}" presName="parTx" presStyleLbl="revTx" presStyleIdx="1" presStyleCnt="5">
        <dgm:presLayoutVars>
          <dgm:chMax val="0"/>
          <dgm:chPref val="0"/>
        </dgm:presLayoutVars>
      </dgm:prSet>
      <dgm:spPr/>
      <dgm:t>
        <a:bodyPr/>
        <a:lstStyle/>
        <a:p>
          <a:endParaRPr lang="en-US"/>
        </a:p>
      </dgm:t>
    </dgm:pt>
    <dgm:pt modelId="{68BDFDE4-3792-4656-843E-20D5B2695A1C}" type="pres">
      <dgm:prSet presAssocID="{2B36BA32-336B-46ED-B8E4-F12397876120}" presName="sibTrans" presStyleCnt="0"/>
      <dgm:spPr/>
    </dgm:pt>
    <dgm:pt modelId="{04C3BC0A-392B-47CC-82E8-E9255A515032}" type="pres">
      <dgm:prSet presAssocID="{93913139-6C48-4682-A6F7-B64A42062902}" presName="compNode" presStyleCnt="0"/>
      <dgm:spPr/>
    </dgm:pt>
    <dgm:pt modelId="{F83F7343-68A9-4E04-B0D7-AAAC1691AAC2}" type="pres">
      <dgm:prSet presAssocID="{93913139-6C48-4682-A6F7-B64A42062902}" presName="bgRect" presStyleLbl="bgShp" presStyleIdx="2" presStyleCnt="5"/>
      <dgm:spPr/>
    </dgm:pt>
    <dgm:pt modelId="{00382BF4-52F7-4653-84C1-9D446263C037}" type="pres">
      <dgm:prSet presAssocID="{93913139-6C48-4682-A6F7-B64A4206290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xmlns="" id="0" name="" descr="Judge"/>
        </a:ext>
      </dgm:extLst>
    </dgm:pt>
    <dgm:pt modelId="{558E4B7F-D29B-49AA-9070-BFC6E3E2E9B5}" type="pres">
      <dgm:prSet presAssocID="{93913139-6C48-4682-A6F7-B64A42062902}" presName="spaceRect" presStyleCnt="0"/>
      <dgm:spPr/>
    </dgm:pt>
    <dgm:pt modelId="{C2D4A985-9290-43A0-BE1F-7CB9627EB236}" type="pres">
      <dgm:prSet presAssocID="{93913139-6C48-4682-A6F7-B64A42062902}" presName="parTx" presStyleLbl="revTx" presStyleIdx="2" presStyleCnt="5">
        <dgm:presLayoutVars>
          <dgm:chMax val="0"/>
          <dgm:chPref val="0"/>
        </dgm:presLayoutVars>
      </dgm:prSet>
      <dgm:spPr/>
      <dgm:t>
        <a:bodyPr/>
        <a:lstStyle/>
        <a:p>
          <a:endParaRPr lang="en-US"/>
        </a:p>
      </dgm:t>
    </dgm:pt>
    <dgm:pt modelId="{81D09CD3-E2B7-4F90-BC2B-82063E68FA4A}" type="pres">
      <dgm:prSet presAssocID="{2F857473-0150-46D5-BB5E-BE7C4FD75D92}" presName="sibTrans" presStyleCnt="0"/>
      <dgm:spPr/>
    </dgm:pt>
    <dgm:pt modelId="{8A9E387A-A979-4C62-8B28-CB00E3FD9A6A}" type="pres">
      <dgm:prSet presAssocID="{FF4B0D87-5A02-4FE6-86FA-196D9B61E2D2}" presName="compNode" presStyleCnt="0"/>
      <dgm:spPr/>
    </dgm:pt>
    <dgm:pt modelId="{6D03898D-E194-413E-A057-D1B1C938F2B6}" type="pres">
      <dgm:prSet presAssocID="{FF4B0D87-5A02-4FE6-86FA-196D9B61E2D2}" presName="bgRect" presStyleLbl="bgShp" presStyleIdx="3" presStyleCnt="5"/>
      <dgm:spPr/>
    </dgm:pt>
    <dgm:pt modelId="{606EDE9E-6AB3-40C6-B42A-0A22F158CAA6}" type="pres">
      <dgm:prSet presAssocID="{FF4B0D87-5A02-4FE6-86FA-196D9B61E2D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xmlns="" id="0" name="" descr="Police"/>
        </a:ext>
      </dgm:extLst>
    </dgm:pt>
    <dgm:pt modelId="{BBB12523-4211-41D7-94E1-50CE3B8D0CCF}" type="pres">
      <dgm:prSet presAssocID="{FF4B0D87-5A02-4FE6-86FA-196D9B61E2D2}" presName="spaceRect" presStyleCnt="0"/>
      <dgm:spPr/>
    </dgm:pt>
    <dgm:pt modelId="{050F5225-C475-429C-B690-81970A30A669}" type="pres">
      <dgm:prSet presAssocID="{FF4B0D87-5A02-4FE6-86FA-196D9B61E2D2}" presName="parTx" presStyleLbl="revTx" presStyleIdx="3" presStyleCnt="5">
        <dgm:presLayoutVars>
          <dgm:chMax val="0"/>
          <dgm:chPref val="0"/>
        </dgm:presLayoutVars>
      </dgm:prSet>
      <dgm:spPr/>
      <dgm:t>
        <a:bodyPr/>
        <a:lstStyle/>
        <a:p>
          <a:endParaRPr lang="en-US"/>
        </a:p>
      </dgm:t>
    </dgm:pt>
    <dgm:pt modelId="{52F1F166-36D5-4D85-9F61-CA3353E7385F}" type="pres">
      <dgm:prSet presAssocID="{5CFE24B6-2538-4702-ACA6-C39D876A7792}" presName="sibTrans" presStyleCnt="0"/>
      <dgm:spPr/>
    </dgm:pt>
    <dgm:pt modelId="{E71F2B1E-6A06-4F5F-A0E6-533299A84B94}" type="pres">
      <dgm:prSet presAssocID="{F0B5CA8B-9515-47F2-8342-54C10D4F10E9}" presName="compNode" presStyleCnt="0"/>
      <dgm:spPr/>
    </dgm:pt>
    <dgm:pt modelId="{D89BD631-F715-4D51-A9F6-0AEC4AC5C4F6}" type="pres">
      <dgm:prSet presAssocID="{F0B5CA8B-9515-47F2-8342-54C10D4F10E9}" presName="bgRect" presStyleLbl="bgShp" presStyleIdx="4" presStyleCnt="5"/>
      <dgm:spPr/>
    </dgm:pt>
    <dgm:pt modelId="{0019A7D3-B2BE-4CF7-A554-FE24DCAC3705}" type="pres">
      <dgm:prSet presAssocID="{F0B5CA8B-9515-47F2-8342-54C10D4F10E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xmlns="" id="0" name="" descr="Processor"/>
        </a:ext>
      </dgm:extLst>
    </dgm:pt>
    <dgm:pt modelId="{4C323140-D129-4E5E-A025-482E72507A04}" type="pres">
      <dgm:prSet presAssocID="{F0B5CA8B-9515-47F2-8342-54C10D4F10E9}" presName="spaceRect" presStyleCnt="0"/>
      <dgm:spPr/>
    </dgm:pt>
    <dgm:pt modelId="{F73C3EE0-61E5-4994-9BC8-577444DDAC2B}" type="pres">
      <dgm:prSet presAssocID="{F0B5CA8B-9515-47F2-8342-54C10D4F10E9}" presName="parTx" presStyleLbl="revTx" presStyleIdx="4" presStyleCnt="5">
        <dgm:presLayoutVars>
          <dgm:chMax val="0"/>
          <dgm:chPref val="0"/>
        </dgm:presLayoutVars>
      </dgm:prSet>
      <dgm:spPr/>
      <dgm:t>
        <a:bodyPr/>
        <a:lstStyle/>
        <a:p>
          <a:endParaRPr lang="en-US"/>
        </a:p>
      </dgm:t>
    </dgm:pt>
  </dgm:ptLst>
  <dgm:cxnLst>
    <dgm:cxn modelId="{81A4EABC-68CB-4464-893A-381238373087}" type="presOf" srcId="{6CA19CAB-B201-4C67-959F-B2133165B9A8}" destId="{81FD3160-F38A-4726-BFA1-5CB1D06D27BC}" srcOrd="0" destOrd="0" presId="urn:microsoft.com/office/officeart/2018/2/layout/IconVerticalSolidList"/>
    <dgm:cxn modelId="{1377A1F9-D504-4227-8464-67E49A05E88E}" type="presOf" srcId="{3D919DA1-CD4D-4A0F-945B-3A4D53234C75}" destId="{8A62F37E-D503-4D6C-BEB6-107835BD51CD}" srcOrd="0" destOrd="0" presId="urn:microsoft.com/office/officeart/2018/2/layout/IconVerticalSolidList"/>
    <dgm:cxn modelId="{420E5301-9922-4109-B6E5-A5CBB71BD038}" srcId="{031B7E89-33FA-46C5-B4E6-E2FEDBBE3090}" destId="{6CA19CAB-B201-4C67-959F-B2133165B9A8}" srcOrd="1" destOrd="0" parTransId="{1F8C7A95-15B2-4D73-89B5-710C3EDDD084}" sibTransId="{2B36BA32-336B-46ED-B8E4-F12397876120}"/>
    <dgm:cxn modelId="{AC4C855D-1AA4-4A96-A533-3FE800F9D98D}" type="presOf" srcId="{F0B5CA8B-9515-47F2-8342-54C10D4F10E9}" destId="{F73C3EE0-61E5-4994-9BC8-577444DDAC2B}" srcOrd="0" destOrd="0" presId="urn:microsoft.com/office/officeart/2018/2/layout/IconVerticalSolidList"/>
    <dgm:cxn modelId="{7C9986F4-F34C-4BE8-897B-D3B861F5F858}" type="presOf" srcId="{93913139-6C48-4682-A6F7-B64A42062902}" destId="{C2D4A985-9290-43A0-BE1F-7CB9627EB236}" srcOrd="0" destOrd="0" presId="urn:microsoft.com/office/officeart/2018/2/layout/IconVerticalSolidList"/>
    <dgm:cxn modelId="{C072A21D-64D7-4F00-96CF-0CAE4283BC71}" srcId="{031B7E89-33FA-46C5-B4E6-E2FEDBBE3090}" destId="{93913139-6C48-4682-A6F7-B64A42062902}" srcOrd="2" destOrd="0" parTransId="{CE3FDA47-DEA9-4B2C-B76B-80295868750A}" sibTransId="{2F857473-0150-46D5-BB5E-BE7C4FD75D92}"/>
    <dgm:cxn modelId="{57CB4F79-1995-4FEC-9C0A-0EFD2E3E65D3}" srcId="{031B7E89-33FA-46C5-B4E6-E2FEDBBE3090}" destId="{3D919DA1-CD4D-4A0F-945B-3A4D53234C75}" srcOrd="0" destOrd="0" parTransId="{51A95962-F818-4F03-804F-0018125A5F71}" sibTransId="{23F615F3-629D-43A9-8848-509939D8BCC3}"/>
    <dgm:cxn modelId="{3D3188CE-CC2E-49F1-B322-8125491E1629}" srcId="{031B7E89-33FA-46C5-B4E6-E2FEDBBE3090}" destId="{FF4B0D87-5A02-4FE6-86FA-196D9B61E2D2}" srcOrd="3" destOrd="0" parTransId="{F8EC0BFF-DEF9-423A-849C-0A0379A127C5}" sibTransId="{5CFE24B6-2538-4702-ACA6-C39D876A7792}"/>
    <dgm:cxn modelId="{FC9106D0-90E1-4301-B87D-24EB70C98529}" srcId="{031B7E89-33FA-46C5-B4E6-E2FEDBBE3090}" destId="{F0B5CA8B-9515-47F2-8342-54C10D4F10E9}" srcOrd="4" destOrd="0" parTransId="{8C7AA1C0-B7EF-484C-A1EF-F0D8B5B21C94}" sibTransId="{6105E850-43B5-45AA-AED5-A1B215A1A0FF}"/>
    <dgm:cxn modelId="{14402C2F-DD05-41D3-9456-5E9C9F0FFF81}" type="presOf" srcId="{031B7E89-33FA-46C5-B4E6-E2FEDBBE3090}" destId="{19598CFB-663A-4A93-A1B1-CBE92109B963}" srcOrd="0" destOrd="0" presId="urn:microsoft.com/office/officeart/2018/2/layout/IconVerticalSolidList"/>
    <dgm:cxn modelId="{6D858167-0665-40C7-B588-9530811A2AC9}" type="presOf" srcId="{FF4B0D87-5A02-4FE6-86FA-196D9B61E2D2}" destId="{050F5225-C475-429C-B690-81970A30A669}" srcOrd="0" destOrd="0" presId="urn:microsoft.com/office/officeart/2018/2/layout/IconVerticalSolidList"/>
    <dgm:cxn modelId="{7C135E12-4512-4353-A2D0-C1C566DE4802}" type="presParOf" srcId="{19598CFB-663A-4A93-A1B1-CBE92109B963}" destId="{DEF9DC9C-1A7D-4581-9BFE-21D75DAA4C7A}" srcOrd="0" destOrd="0" presId="urn:microsoft.com/office/officeart/2018/2/layout/IconVerticalSolidList"/>
    <dgm:cxn modelId="{5F399C3D-B030-4898-9284-8409A2842282}" type="presParOf" srcId="{DEF9DC9C-1A7D-4581-9BFE-21D75DAA4C7A}" destId="{0E353798-BA26-4BBF-85CA-C4C91B13ABF9}" srcOrd="0" destOrd="0" presId="urn:microsoft.com/office/officeart/2018/2/layout/IconVerticalSolidList"/>
    <dgm:cxn modelId="{CB14DF9F-25FC-4989-A481-911DEC2161DF}" type="presParOf" srcId="{DEF9DC9C-1A7D-4581-9BFE-21D75DAA4C7A}" destId="{B02B1F48-F99C-4752-AA7B-4AA3D230F2BB}" srcOrd="1" destOrd="0" presId="urn:microsoft.com/office/officeart/2018/2/layout/IconVerticalSolidList"/>
    <dgm:cxn modelId="{CBBB970D-4F08-4FCD-963B-8BD3E469117D}" type="presParOf" srcId="{DEF9DC9C-1A7D-4581-9BFE-21D75DAA4C7A}" destId="{ECB73BAC-B808-4174-AD9A-34FE324D6DBD}" srcOrd="2" destOrd="0" presId="urn:microsoft.com/office/officeart/2018/2/layout/IconVerticalSolidList"/>
    <dgm:cxn modelId="{6485B3AD-36C3-45DA-B7A6-503E1777D078}" type="presParOf" srcId="{DEF9DC9C-1A7D-4581-9BFE-21D75DAA4C7A}" destId="{8A62F37E-D503-4D6C-BEB6-107835BD51CD}" srcOrd="3" destOrd="0" presId="urn:microsoft.com/office/officeart/2018/2/layout/IconVerticalSolidList"/>
    <dgm:cxn modelId="{05B331AF-3E8E-404E-B24D-BB6A76752182}" type="presParOf" srcId="{19598CFB-663A-4A93-A1B1-CBE92109B963}" destId="{9817E7E0-1037-4056-86BD-34F0FFA3EF7B}" srcOrd="1" destOrd="0" presId="urn:microsoft.com/office/officeart/2018/2/layout/IconVerticalSolidList"/>
    <dgm:cxn modelId="{EF642043-4E1A-4F02-AA8F-B94813084FBE}" type="presParOf" srcId="{19598CFB-663A-4A93-A1B1-CBE92109B963}" destId="{60E4D365-9A60-4054-9732-98838266D124}" srcOrd="2" destOrd="0" presId="urn:microsoft.com/office/officeart/2018/2/layout/IconVerticalSolidList"/>
    <dgm:cxn modelId="{C51AAE14-AE22-4699-B8C2-D881B6656210}" type="presParOf" srcId="{60E4D365-9A60-4054-9732-98838266D124}" destId="{EC248555-BC4F-46C6-85B3-88BC204F2C92}" srcOrd="0" destOrd="0" presId="urn:microsoft.com/office/officeart/2018/2/layout/IconVerticalSolidList"/>
    <dgm:cxn modelId="{FE4F9C1E-103D-4E14-AF42-A8C57FB0650F}" type="presParOf" srcId="{60E4D365-9A60-4054-9732-98838266D124}" destId="{FB04A6CA-F67A-406F-BAE3-DA201A4B5511}" srcOrd="1" destOrd="0" presId="urn:microsoft.com/office/officeart/2018/2/layout/IconVerticalSolidList"/>
    <dgm:cxn modelId="{CA9D696C-9EA5-40FE-B3AE-128AE8507678}" type="presParOf" srcId="{60E4D365-9A60-4054-9732-98838266D124}" destId="{5292A714-6620-43BA-816B-A1C653271AF4}" srcOrd="2" destOrd="0" presId="urn:microsoft.com/office/officeart/2018/2/layout/IconVerticalSolidList"/>
    <dgm:cxn modelId="{A5331D8D-469D-40C4-9D82-827A35B75EE8}" type="presParOf" srcId="{60E4D365-9A60-4054-9732-98838266D124}" destId="{81FD3160-F38A-4726-BFA1-5CB1D06D27BC}" srcOrd="3" destOrd="0" presId="urn:microsoft.com/office/officeart/2018/2/layout/IconVerticalSolidList"/>
    <dgm:cxn modelId="{3D000FB6-7103-48D5-A309-580CD03E06B9}" type="presParOf" srcId="{19598CFB-663A-4A93-A1B1-CBE92109B963}" destId="{68BDFDE4-3792-4656-843E-20D5B2695A1C}" srcOrd="3" destOrd="0" presId="urn:microsoft.com/office/officeart/2018/2/layout/IconVerticalSolidList"/>
    <dgm:cxn modelId="{E401B0E0-C854-4D0E-891E-F32B099E5699}" type="presParOf" srcId="{19598CFB-663A-4A93-A1B1-CBE92109B963}" destId="{04C3BC0A-392B-47CC-82E8-E9255A515032}" srcOrd="4" destOrd="0" presId="urn:microsoft.com/office/officeart/2018/2/layout/IconVerticalSolidList"/>
    <dgm:cxn modelId="{7FD3FDD8-EC75-4BEC-A738-9C3D998D7D94}" type="presParOf" srcId="{04C3BC0A-392B-47CC-82E8-E9255A515032}" destId="{F83F7343-68A9-4E04-B0D7-AAAC1691AAC2}" srcOrd="0" destOrd="0" presId="urn:microsoft.com/office/officeart/2018/2/layout/IconVerticalSolidList"/>
    <dgm:cxn modelId="{F40F442D-EDB4-4E36-817E-1193BE017BE5}" type="presParOf" srcId="{04C3BC0A-392B-47CC-82E8-E9255A515032}" destId="{00382BF4-52F7-4653-84C1-9D446263C037}" srcOrd="1" destOrd="0" presId="urn:microsoft.com/office/officeart/2018/2/layout/IconVerticalSolidList"/>
    <dgm:cxn modelId="{2C9C2A43-4ADC-400A-AEDA-B8D90B514671}" type="presParOf" srcId="{04C3BC0A-392B-47CC-82E8-E9255A515032}" destId="{558E4B7F-D29B-49AA-9070-BFC6E3E2E9B5}" srcOrd="2" destOrd="0" presId="urn:microsoft.com/office/officeart/2018/2/layout/IconVerticalSolidList"/>
    <dgm:cxn modelId="{8F5C7737-0420-4424-B2C1-1576A0E95C38}" type="presParOf" srcId="{04C3BC0A-392B-47CC-82E8-E9255A515032}" destId="{C2D4A985-9290-43A0-BE1F-7CB9627EB236}" srcOrd="3" destOrd="0" presId="urn:microsoft.com/office/officeart/2018/2/layout/IconVerticalSolidList"/>
    <dgm:cxn modelId="{49CBEC29-6624-4109-9DE8-A05BA7C5906A}" type="presParOf" srcId="{19598CFB-663A-4A93-A1B1-CBE92109B963}" destId="{81D09CD3-E2B7-4F90-BC2B-82063E68FA4A}" srcOrd="5" destOrd="0" presId="urn:microsoft.com/office/officeart/2018/2/layout/IconVerticalSolidList"/>
    <dgm:cxn modelId="{C4CD3D7F-9C19-4C9E-ACD1-3FE147A13288}" type="presParOf" srcId="{19598CFB-663A-4A93-A1B1-CBE92109B963}" destId="{8A9E387A-A979-4C62-8B28-CB00E3FD9A6A}" srcOrd="6" destOrd="0" presId="urn:microsoft.com/office/officeart/2018/2/layout/IconVerticalSolidList"/>
    <dgm:cxn modelId="{3F9F2930-5F40-40B4-9C20-792EA652619D}" type="presParOf" srcId="{8A9E387A-A979-4C62-8B28-CB00E3FD9A6A}" destId="{6D03898D-E194-413E-A057-D1B1C938F2B6}" srcOrd="0" destOrd="0" presId="urn:microsoft.com/office/officeart/2018/2/layout/IconVerticalSolidList"/>
    <dgm:cxn modelId="{955E1079-BE43-4327-B357-5E5EE5F0E15F}" type="presParOf" srcId="{8A9E387A-A979-4C62-8B28-CB00E3FD9A6A}" destId="{606EDE9E-6AB3-40C6-B42A-0A22F158CAA6}" srcOrd="1" destOrd="0" presId="urn:microsoft.com/office/officeart/2018/2/layout/IconVerticalSolidList"/>
    <dgm:cxn modelId="{D3E0A85C-8647-41C4-BD9D-F396C6BD2CD4}" type="presParOf" srcId="{8A9E387A-A979-4C62-8B28-CB00E3FD9A6A}" destId="{BBB12523-4211-41D7-94E1-50CE3B8D0CCF}" srcOrd="2" destOrd="0" presId="urn:microsoft.com/office/officeart/2018/2/layout/IconVerticalSolidList"/>
    <dgm:cxn modelId="{B0B06BA4-F8A4-493D-BA38-1C27B5ECCC2E}" type="presParOf" srcId="{8A9E387A-A979-4C62-8B28-CB00E3FD9A6A}" destId="{050F5225-C475-429C-B690-81970A30A669}" srcOrd="3" destOrd="0" presId="urn:microsoft.com/office/officeart/2018/2/layout/IconVerticalSolidList"/>
    <dgm:cxn modelId="{8A55C4EA-79D4-4D5D-BEAB-045819888FC2}" type="presParOf" srcId="{19598CFB-663A-4A93-A1B1-CBE92109B963}" destId="{52F1F166-36D5-4D85-9F61-CA3353E7385F}" srcOrd="7" destOrd="0" presId="urn:microsoft.com/office/officeart/2018/2/layout/IconVerticalSolidList"/>
    <dgm:cxn modelId="{EF277CE2-35EE-47AB-9275-DC3ADF83E161}" type="presParOf" srcId="{19598CFB-663A-4A93-A1B1-CBE92109B963}" destId="{E71F2B1E-6A06-4F5F-A0E6-533299A84B94}" srcOrd="8" destOrd="0" presId="urn:microsoft.com/office/officeart/2018/2/layout/IconVerticalSolidList"/>
    <dgm:cxn modelId="{F4FE07E2-FEDA-44F1-9E11-4CC0C5D2DBC7}" type="presParOf" srcId="{E71F2B1E-6A06-4F5F-A0E6-533299A84B94}" destId="{D89BD631-F715-4D51-A9F6-0AEC4AC5C4F6}" srcOrd="0" destOrd="0" presId="urn:microsoft.com/office/officeart/2018/2/layout/IconVerticalSolidList"/>
    <dgm:cxn modelId="{1E1796C1-532B-4354-9515-49ADF50176CF}" type="presParOf" srcId="{E71F2B1E-6A06-4F5F-A0E6-533299A84B94}" destId="{0019A7D3-B2BE-4CF7-A554-FE24DCAC3705}" srcOrd="1" destOrd="0" presId="urn:microsoft.com/office/officeart/2018/2/layout/IconVerticalSolidList"/>
    <dgm:cxn modelId="{C9D318EC-B167-4D15-BA53-E1A3B939DFD3}" type="presParOf" srcId="{E71F2B1E-6A06-4F5F-A0E6-533299A84B94}" destId="{4C323140-D129-4E5E-A025-482E72507A04}" srcOrd="2" destOrd="0" presId="urn:microsoft.com/office/officeart/2018/2/layout/IconVerticalSolidList"/>
    <dgm:cxn modelId="{C972B7E2-33A2-4A85-99EB-B97BA7213A93}" type="presParOf" srcId="{E71F2B1E-6A06-4F5F-A0E6-533299A84B94}" destId="{F73C3EE0-61E5-4994-9BC8-577444DDAC2B}" srcOrd="3" destOrd="0" presId="urn:microsoft.com/office/officeart/2018/2/layout/IconVerticalSoli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DEA2E7-EE46-43CB-A07C-09E3AE62E9E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6996406-F68B-43C6-A32F-24B723ABF425}">
      <dgm:prSet/>
      <dgm:spPr/>
      <dgm:t>
        <a:bodyPr/>
        <a:lstStyle/>
        <a:p>
          <a:r>
            <a:rPr lang="en-US"/>
            <a:t>Bambha, M., Anderson, T., Pearman, S., &amp; Roussilhon, V. (2011). </a:t>
          </a:r>
          <a:r>
            <a:rPr lang="en-US" i="1"/>
            <a:t>U.S. Patent Application No. 12/752,106</a:t>
          </a:r>
          <a:r>
            <a:rPr lang="en-US"/>
            <a:t>.</a:t>
          </a:r>
        </a:p>
      </dgm:t>
    </dgm:pt>
    <dgm:pt modelId="{09A16CBF-A8E3-42ED-9FB8-FAB45E273938}" type="parTrans" cxnId="{BB8E2105-B216-4411-AF39-33A514263F22}">
      <dgm:prSet/>
      <dgm:spPr/>
      <dgm:t>
        <a:bodyPr/>
        <a:lstStyle/>
        <a:p>
          <a:endParaRPr lang="en-US"/>
        </a:p>
      </dgm:t>
    </dgm:pt>
    <dgm:pt modelId="{B03467EC-BDAD-4E7E-BEA0-9B3465EF3956}" type="sibTrans" cxnId="{BB8E2105-B216-4411-AF39-33A514263F22}">
      <dgm:prSet/>
      <dgm:spPr/>
      <dgm:t>
        <a:bodyPr/>
        <a:lstStyle/>
        <a:p>
          <a:endParaRPr lang="en-US"/>
        </a:p>
      </dgm:t>
    </dgm:pt>
    <dgm:pt modelId="{27C58F4C-1959-43C7-97DB-C046677C1425}">
      <dgm:prSet/>
      <dgm:spPr/>
      <dgm:t>
        <a:bodyPr/>
        <a:lstStyle/>
        <a:p>
          <a:r>
            <a:rPr lang="en-US"/>
            <a:t>Bonsor, K., &amp; Johnson, R. (2001). How facial recognition systems work. </a:t>
          </a:r>
          <a:r>
            <a:rPr lang="en-US" i="1"/>
            <a:t>HowStuffWorks. Com Np</a:t>
          </a:r>
          <a:r>
            <a:rPr lang="en-US"/>
            <a:t>, </a:t>
          </a:r>
          <a:r>
            <a:rPr lang="en-US" i="1"/>
            <a:t>4</a:t>
          </a:r>
          <a:r>
            <a:rPr lang="en-US"/>
            <a:t>.</a:t>
          </a:r>
        </a:p>
      </dgm:t>
    </dgm:pt>
    <dgm:pt modelId="{0CB80638-4DF5-4315-9161-378922065DE2}" type="parTrans" cxnId="{80D70197-72EF-4303-9792-F89C4A9DA5C4}">
      <dgm:prSet/>
      <dgm:spPr/>
      <dgm:t>
        <a:bodyPr/>
        <a:lstStyle/>
        <a:p>
          <a:endParaRPr lang="en-US"/>
        </a:p>
      </dgm:t>
    </dgm:pt>
    <dgm:pt modelId="{03D28085-BBC4-451B-9A06-A643E762C473}" type="sibTrans" cxnId="{80D70197-72EF-4303-9792-F89C4A9DA5C4}">
      <dgm:prSet/>
      <dgm:spPr/>
      <dgm:t>
        <a:bodyPr/>
        <a:lstStyle/>
        <a:p>
          <a:endParaRPr lang="en-US"/>
        </a:p>
      </dgm:t>
    </dgm:pt>
    <dgm:pt modelId="{151BDA24-8465-41B8-9D3E-31E1B67545EF}">
      <dgm:prSet/>
      <dgm:spPr/>
      <dgm:t>
        <a:bodyPr/>
        <a:lstStyle/>
        <a:p>
          <a:r>
            <a:rPr lang="en-US"/>
            <a:t>Buckley, B., &amp; Hunter, M. (2011). Say cheese! Privacy and facial recognition. </a:t>
          </a:r>
          <a:r>
            <a:rPr lang="en-US" i="1"/>
            <a:t>Computer Law &amp; Security Review</a:t>
          </a:r>
          <a:r>
            <a:rPr lang="en-US"/>
            <a:t>, </a:t>
          </a:r>
          <a:r>
            <a:rPr lang="en-US" i="1"/>
            <a:t>27</a:t>
          </a:r>
          <a:r>
            <a:rPr lang="en-US"/>
            <a:t>(6), 637-640.</a:t>
          </a:r>
        </a:p>
      </dgm:t>
    </dgm:pt>
    <dgm:pt modelId="{571347AF-C722-4BD7-9957-AD146B52A4F4}" type="parTrans" cxnId="{9F7AA945-D401-4D19-9BC9-CA18E3876120}">
      <dgm:prSet/>
      <dgm:spPr/>
      <dgm:t>
        <a:bodyPr/>
        <a:lstStyle/>
        <a:p>
          <a:endParaRPr lang="en-US"/>
        </a:p>
      </dgm:t>
    </dgm:pt>
    <dgm:pt modelId="{E35DD910-5999-439F-AA1C-812DAEE46E35}" type="sibTrans" cxnId="{9F7AA945-D401-4D19-9BC9-CA18E3876120}">
      <dgm:prSet/>
      <dgm:spPr/>
      <dgm:t>
        <a:bodyPr/>
        <a:lstStyle/>
        <a:p>
          <a:endParaRPr lang="en-US"/>
        </a:p>
      </dgm:t>
    </dgm:pt>
    <dgm:pt modelId="{3772DC7D-A622-453C-9DB2-A6BF0BA36E51}">
      <dgm:prSet/>
      <dgm:spPr/>
      <dgm:t>
        <a:bodyPr/>
        <a:lstStyle/>
        <a:p>
          <a:r>
            <a:rPr lang="en-US"/>
            <a:t>Cohen, M. E., &amp; Carr, W. J. (1975). Facial recognition and the von Restorff effect. </a:t>
          </a:r>
          <a:r>
            <a:rPr lang="en-US" i="1"/>
            <a:t>Bulletin of the Psychonomic Society</a:t>
          </a:r>
          <a:r>
            <a:rPr lang="en-US"/>
            <a:t>, </a:t>
          </a:r>
          <a:r>
            <a:rPr lang="en-US" i="1"/>
            <a:t>6</a:t>
          </a:r>
          <a:r>
            <a:rPr lang="en-US"/>
            <a:t>(4), 383-384.</a:t>
          </a:r>
        </a:p>
      </dgm:t>
    </dgm:pt>
    <dgm:pt modelId="{ADEEAF9D-235E-4E24-B902-FA1940BA775E}" type="parTrans" cxnId="{3EC7D37D-6416-4003-94D3-86A2B8161C4D}">
      <dgm:prSet/>
      <dgm:spPr/>
      <dgm:t>
        <a:bodyPr/>
        <a:lstStyle/>
        <a:p>
          <a:endParaRPr lang="en-US"/>
        </a:p>
      </dgm:t>
    </dgm:pt>
    <dgm:pt modelId="{C4BB28DB-AD67-4C5D-96BA-8DBDF16022E4}" type="sibTrans" cxnId="{3EC7D37D-6416-4003-94D3-86A2B8161C4D}">
      <dgm:prSet/>
      <dgm:spPr/>
      <dgm:t>
        <a:bodyPr/>
        <a:lstStyle/>
        <a:p>
          <a:endParaRPr lang="en-US"/>
        </a:p>
      </dgm:t>
    </dgm:pt>
    <dgm:pt modelId="{E7232D53-81EF-4966-8F05-7B1E5DD882DE}">
      <dgm:prSet/>
      <dgm:spPr/>
      <dgm:t>
        <a:bodyPr/>
        <a:lstStyle/>
        <a:p>
          <a:r>
            <a:rPr lang="en-US"/>
            <a:t>Introna, L., &amp; Wood, D. (2004). Picturing algorithmic surveillance: The politics of facial recognition systems. </a:t>
          </a:r>
          <a:r>
            <a:rPr lang="en-US" i="1"/>
            <a:t>Surveillance &amp; Society</a:t>
          </a:r>
          <a:r>
            <a:rPr lang="en-US"/>
            <a:t>, </a:t>
          </a:r>
          <a:r>
            <a:rPr lang="en-US" i="1"/>
            <a:t>2</a:t>
          </a:r>
          <a:r>
            <a:rPr lang="en-US"/>
            <a:t>(2/3), 177-198.</a:t>
          </a:r>
        </a:p>
      </dgm:t>
    </dgm:pt>
    <dgm:pt modelId="{5E168CCA-0299-4D7B-9E78-51B851ECCF92}" type="parTrans" cxnId="{C0455566-B15D-4BC2-AF96-82CF5684FB38}">
      <dgm:prSet/>
      <dgm:spPr/>
      <dgm:t>
        <a:bodyPr/>
        <a:lstStyle/>
        <a:p>
          <a:endParaRPr lang="en-US"/>
        </a:p>
      </dgm:t>
    </dgm:pt>
    <dgm:pt modelId="{913B079C-92CF-4EBB-ABBB-0EE548D54E58}" type="sibTrans" cxnId="{C0455566-B15D-4BC2-AF96-82CF5684FB38}">
      <dgm:prSet/>
      <dgm:spPr/>
      <dgm:t>
        <a:bodyPr/>
        <a:lstStyle/>
        <a:p>
          <a:endParaRPr lang="en-US"/>
        </a:p>
      </dgm:t>
    </dgm:pt>
    <dgm:pt modelId="{849974D7-B1CE-43B0-B033-B7E4A2AD6223}">
      <dgm:prSet/>
      <dgm:spPr/>
      <dgm:t>
        <a:bodyPr/>
        <a:lstStyle/>
        <a:p>
          <a:r>
            <a:rPr lang="en-US"/>
            <a:t>Jain, A. K., Klare, B., &amp; Park, U. (2011, March). Face recognition: Some challenges in forensics. In </a:t>
          </a:r>
          <a:r>
            <a:rPr lang="en-US" i="1"/>
            <a:t>Face and Gesture 2011</a:t>
          </a:r>
          <a:r>
            <a:rPr lang="en-US"/>
            <a:t> (pp. 726-733). IEEE.</a:t>
          </a:r>
        </a:p>
      </dgm:t>
    </dgm:pt>
    <dgm:pt modelId="{3CD173EF-7A89-46D8-847C-0CF9A81241E3}" type="parTrans" cxnId="{B2A7811B-3305-4206-BC61-63DA72626FE3}">
      <dgm:prSet/>
      <dgm:spPr/>
      <dgm:t>
        <a:bodyPr/>
        <a:lstStyle/>
        <a:p>
          <a:endParaRPr lang="en-US"/>
        </a:p>
      </dgm:t>
    </dgm:pt>
    <dgm:pt modelId="{C39D994C-5F95-4785-8617-1E7042453785}" type="sibTrans" cxnId="{B2A7811B-3305-4206-BC61-63DA72626FE3}">
      <dgm:prSet/>
      <dgm:spPr/>
      <dgm:t>
        <a:bodyPr/>
        <a:lstStyle/>
        <a:p>
          <a:endParaRPr lang="en-US"/>
        </a:p>
      </dgm:t>
    </dgm:pt>
    <dgm:pt modelId="{09DD06BC-C896-4702-82D3-2A176A2FDD12}">
      <dgm:prSet/>
      <dgm:spPr/>
      <dgm:t>
        <a:bodyPr/>
        <a:lstStyle/>
        <a:p>
          <a:r>
            <a:rPr lang="en-US"/>
            <a:t>Milligan, C. S. (1999). Facial recognition technology, video surveillance, and privacy. </a:t>
          </a:r>
          <a:r>
            <a:rPr lang="en-US" i="1"/>
            <a:t>S. Cal. Interdisc. LJ</a:t>
          </a:r>
          <a:r>
            <a:rPr lang="en-US"/>
            <a:t>, </a:t>
          </a:r>
          <a:r>
            <a:rPr lang="en-US" i="1"/>
            <a:t>9</a:t>
          </a:r>
          <a:r>
            <a:rPr lang="en-US"/>
            <a:t>, 295.</a:t>
          </a:r>
        </a:p>
      </dgm:t>
    </dgm:pt>
    <dgm:pt modelId="{09507DDE-373E-46F6-A8B3-178235915F36}" type="parTrans" cxnId="{95F41704-54E3-4224-9FDA-E23543E9CF7B}">
      <dgm:prSet/>
      <dgm:spPr/>
      <dgm:t>
        <a:bodyPr/>
        <a:lstStyle/>
        <a:p>
          <a:endParaRPr lang="en-US"/>
        </a:p>
      </dgm:t>
    </dgm:pt>
    <dgm:pt modelId="{240C10CA-5205-4702-8359-2885747C4C1E}" type="sibTrans" cxnId="{95F41704-54E3-4224-9FDA-E23543E9CF7B}">
      <dgm:prSet/>
      <dgm:spPr/>
      <dgm:t>
        <a:bodyPr/>
        <a:lstStyle/>
        <a:p>
          <a:endParaRPr lang="en-US"/>
        </a:p>
      </dgm:t>
    </dgm:pt>
    <dgm:pt modelId="{EDD86447-44F6-4761-80D4-5F91FAF32C96}">
      <dgm:prSet/>
      <dgm:spPr/>
      <dgm:t>
        <a:bodyPr/>
        <a:lstStyle/>
        <a:p>
          <a:r>
            <a:rPr lang="en-US"/>
            <a:t>Sajjad, M., Nasir, M., Muhammad, K., Khan, S., Jan, Z., Sangaiah, A. K., ... &amp; Baik, S. W. (2017). Raspberry Pi assisted face recognition framework for enhanced law-enforcement services in smart cities. </a:t>
          </a:r>
          <a:r>
            <a:rPr lang="en-US" i="1"/>
            <a:t>Future Generation Computer Systems</a:t>
          </a:r>
          <a:r>
            <a:rPr lang="en-US"/>
            <a:t>.</a:t>
          </a:r>
        </a:p>
      </dgm:t>
    </dgm:pt>
    <dgm:pt modelId="{7B26ED6D-4849-4D1E-93C9-9E83765FA9F7}" type="parTrans" cxnId="{3763A19E-A688-4794-ACAF-556550AB986A}">
      <dgm:prSet/>
      <dgm:spPr/>
      <dgm:t>
        <a:bodyPr/>
        <a:lstStyle/>
        <a:p>
          <a:endParaRPr lang="en-US"/>
        </a:p>
      </dgm:t>
    </dgm:pt>
    <dgm:pt modelId="{C4827A55-3A3A-4C05-8C84-BFA3BAFAAC9F}" type="sibTrans" cxnId="{3763A19E-A688-4794-ACAF-556550AB986A}">
      <dgm:prSet/>
      <dgm:spPr/>
      <dgm:t>
        <a:bodyPr/>
        <a:lstStyle/>
        <a:p>
          <a:endParaRPr lang="en-US"/>
        </a:p>
      </dgm:t>
    </dgm:pt>
    <dgm:pt modelId="{D1F2D236-D0AE-432F-8523-76C2629CAB93}" type="pres">
      <dgm:prSet presAssocID="{B9DEA2E7-EE46-43CB-A07C-09E3AE62E9E9}" presName="linear" presStyleCnt="0">
        <dgm:presLayoutVars>
          <dgm:animLvl val="lvl"/>
          <dgm:resizeHandles val="exact"/>
        </dgm:presLayoutVars>
      </dgm:prSet>
      <dgm:spPr/>
      <dgm:t>
        <a:bodyPr/>
        <a:lstStyle/>
        <a:p>
          <a:endParaRPr lang="en-US"/>
        </a:p>
      </dgm:t>
    </dgm:pt>
    <dgm:pt modelId="{EFAED653-41F5-4D7B-9150-12435FD0E7D8}" type="pres">
      <dgm:prSet presAssocID="{06996406-F68B-43C6-A32F-24B723ABF425}" presName="parentText" presStyleLbl="node1" presStyleIdx="0" presStyleCnt="8">
        <dgm:presLayoutVars>
          <dgm:chMax val="0"/>
          <dgm:bulletEnabled val="1"/>
        </dgm:presLayoutVars>
      </dgm:prSet>
      <dgm:spPr/>
      <dgm:t>
        <a:bodyPr/>
        <a:lstStyle/>
        <a:p>
          <a:endParaRPr lang="en-US"/>
        </a:p>
      </dgm:t>
    </dgm:pt>
    <dgm:pt modelId="{ED98C685-054B-4B57-A7DB-7EEB396C94F0}" type="pres">
      <dgm:prSet presAssocID="{B03467EC-BDAD-4E7E-BEA0-9B3465EF3956}" presName="spacer" presStyleCnt="0"/>
      <dgm:spPr/>
    </dgm:pt>
    <dgm:pt modelId="{98539EDC-2907-4535-8D54-51F0D6466A45}" type="pres">
      <dgm:prSet presAssocID="{27C58F4C-1959-43C7-97DB-C046677C1425}" presName="parentText" presStyleLbl="node1" presStyleIdx="1" presStyleCnt="8">
        <dgm:presLayoutVars>
          <dgm:chMax val="0"/>
          <dgm:bulletEnabled val="1"/>
        </dgm:presLayoutVars>
      </dgm:prSet>
      <dgm:spPr/>
      <dgm:t>
        <a:bodyPr/>
        <a:lstStyle/>
        <a:p>
          <a:endParaRPr lang="en-US"/>
        </a:p>
      </dgm:t>
    </dgm:pt>
    <dgm:pt modelId="{F59B2069-E380-40CB-B988-F38C9170EE75}" type="pres">
      <dgm:prSet presAssocID="{03D28085-BBC4-451B-9A06-A643E762C473}" presName="spacer" presStyleCnt="0"/>
      <dgm:spPr/>
    </dgm:pt>
    <dgm:pt modelId="{F3F9004A-0C61-4E9E-A015-F43421D4A9BB}" type="pres">
      <dgm:prSet presAssocID="{151BDA24-8465-41B8-9D3E-31E1B67545EF}" presName="parentText" presStyleLbl="node1" presStyleIdx="2" presStyleCnt="8">
        <dgm:presLayoutVars>
          <dgm:chMax val="0"/>
          <dgm:bulletEnabled val="1"/>
        </dgm:presLayoutVars>
      </dgm:prSet>
      <dgm:spPr/>
      <dgm:t>
        <a:bodyPr/>
        <a:lstStyle/>
        <a:p>
          <a:endParaRPr lang="en-US"/>
        </a:p>
      </dgm:t>
    </dgm:pt>
    <dgm:pt modelId="{D748C704-59F7-42D0-BD52-0652B05EC80B}" type="pres">
      <dgm:prSet presAssocID="{E35DD910-5999-439F-AA1C-812DAEE46E35}" presName="spacer" presStyleCnt="0"/>
      <dgm:spPr/>
    </dgm:pt>
    <dgm:pt modelId="{8DF7DD6C-08EB-40C9-BD20-318C3B3677D5}" type="pres">
      <dgm:prSet presAssocID="{3772DC7D-A622-453C-9DB2-A6BF0BA36E51}" presName="parentText" presStyleLbl="node1" presStyleIdx="3" presStyleCnt="8">
        <dgm:presLayoutVars>
          <dgm:chMax val="0"/>
          <dgm:bulletEnabled val="1"/>
        </dgm:presLayoutVars>
      </dgm:prSet>
      <dgm:spPr/>
      <dgm:t>
        <a:bodyPr/>
        <a:lstStyle/>
        <a:p>
          <a:endParaRPr lang="en-US"/>
        </a:p>
      </dgm:t>
    </dgm:pt>
    <dgm:pt modelId="{4DE5CA6D-E5A0-4E75-A761-160AE9E56684}" type="pres">
      <dgm:prSet presAssocID="{C4BB28DB-AD67-4C5D-96BA-8DBDF16022E4}" presName="spacer" presStyleCnt="0"/>
      <dgm:spPr/>
    </dgm:pt>
    <dgm:pt modelId="{53801B64-4317-4E4F-B305-6C111B2CD324}" type="pres">
      <dgm:prSet presAssocID="{E7232D53-81EF-4966-8F05-7B1E5DD882DE}" presName="parentText" presStyleLbl="node1" presStyleIdx="4" presStyleCnt="8">
        <dgm:presLayoutVars>
          <dgm:chMax val="0"/>
          <dgm:bulletEnabled val="1"/>
        </dgm:presLayoutVars>
      </dgm:prSet>
      <dgm:spPr/>
      <dgm:t>
        <a:bodyPr/>
        <a:lstStyle/>
        <a:p>
          <a:endParaRPr lang="en-US"/>
        </a:p>
      </dgm:t>
    </dgm:pt>
    <dgm:pt modelId="{9EC7E30C-DA0F-41B3-843C-3758539366C0}" type="pres">
      <dgm:prSet presAssocID="{913B079C-92CF-4EBB-ABBB-0EE548D54E58}" presName="spacer" presStyleCnt="0"/>
      <dgm:spPr/>
    </dgm:pt>
    <dgm:pt modelId="{A358C750-0056-4A3A-97CF-FBC7C908FEC2}" type="pres">
      <dgm:prSet presAssocID="{849974D7-B1CE-43B0-B033-B7E4A2AD6223}" presName="parentText" presStyleLbl="node1" presStyleIdx="5" presStyleCnt="8">
        <dgm:presLayoutVars>
          <dgm:chMax val="0"/>
          <dgm:bulletEnabled val="1"/>
        </dgm:presLayoutVars>
      </dgm:prSet>
      <dgm:spPr/>
      <dgm:t>
        <a:bodyPr/>
        <a:lstStyle/>
        <a:p>
          <a:endParaRPr lang="en-US"/>
        </a:p>
      </dgm:t>
    </dgm:pt>
    <dgm:pt modelId="{ECAE44A9-4AAF-40FB-B64A-15410AFE66FC}" type="pres">
      <dgm:prSet presAssocID="{C39D994C-5F95-4785-8617-1E7042453785}" presName="spacer" presStyleCnt="0"/>
      <dgm:spPr/>
    </dgm:pt>
    <dgm:pt modelId="{F136155E-0119-4742-BDDE-679875CB152B}" type="pres">
      <dgm:prSet presAssocID="{09DD06BC-C896-4702-82D3-2A176A2FDD12}" presName="parentText" presStyleLbl="node1" presStyleIdx="6" presStyleCnt="8">
        <dgm:presLayoutVars>
          <dgm:chMax val="0"/>
          <dgm:bulletEnabled val="1"/>
        </dgm:presLayoutVars>
      </dgm:prSet>
      <dgm:spPr/>
      <dgm:t>
        <a:bodyPr/>
        <a:lstStyle/>
        <a:p>
          <a:endParaRPr lang="en-US"/>
        </a:p>
      </dgm:t>
    </dgm:pt>
    <dgm:pt modelId="{B85F22C8-D4C1-4449-958B-49CACFAC80B6}" type="pres">
      <dgm:prSet presAssocID="{240C10CA-5205-4702-8359-2885747C4C1E}" presName="spacer" presStyleCnt="0"/>
      <dgm:spPr/>
    </dgm:pt>
    <dgm:pt modelId="{AA401FD4-0F45-4E76-9736-1E32AB255746}" type="pres">
      <dgm:prSet presAssocID="{EDD86447-44F6-4761-80D4-5F91FAF32C96}" presName="parentText" presStyleLbl="node1" presStyleIdx="7" presStyleCnt="8">
        <dgm:presLayoutVars>
          <dgm:chMax val="0"/>
          <dgm:bulletEnabled val="1"/>
        </dgm:presLayoutVars>
      </dgm:prSet>
      <dgm:spPr/>
      <dgm:t>
        <a:bodyPr/>
        <a:lstStyle/>
        <a:p>
          <a:endParaRPr lang="en-US"/>
        </a:p>
      </dgm:t>
    </dgm:pt>
  </dgm:ptLst>
  <dgm:cxnLst>
    <dgm:cxn modelId="{E946A92F-5E50-44D2-B633-DC9FAC5DCFBC}" type="presOf" srcId="{151BDA24-8465-41B8-9D3E-31E1B67545EF}" destId="{F3F9004A-0C61-4E9E-A015-F43421D4A9BB}" srcOrd="0" destOrd="0" presId="urn:microsoft.com/office/officeart/2005/8/layout/vList2"/>
    <dgm:cxn modelId="{3763A19E-A688-4794-ACAF-556550AB986A}" srcId="{B9DEA2E7-EE46-43CB-A07C-09E3AE62E9E9}" destId="{EDD86447-44F6-4761-80D4-5F91FAF32C96}" srcOrd="7" destOrd="0" parTransId="{7B26ED6D-4849-4D1E-93C9-9E83765FA9F7}" sibTransId="{C4827A55-3A3A-4C05-8C84-BFA3BAFAAC9F}"/>
    <dgm:cxn modelId="{3EC7D37D-6416-4003-94D3-86A2B8161C4D}" srcId="{B9DEA2E7-EE46-43CB-A07C-09E3AE62E9E9}" destId="{3772DC7D-A622-453C-9DB2-A6BF0BA36E51}" srcOrd="3" destOrd="0" parTransId="{ADEEAF9D-235E-4E24-B902-FA1940BA775E}" sibTransId="{C4BB28DB-AD67-4C5D-96BA-8DBDF16022E4}"/>
    <dgm:cxn modelId="{830CA378-17BF-472B-AB98-67B01EAC71FB}" type="presOf" srcId="{EDD86447-44F6-4761-80D4-5F91FAF32C96}" destId="{AA401FD4-0F45-4E76-9736-1E32AB255746}" srcOrd="0" destOrd="0" presId="urn:microsoft.com/office/officeart/2005/8/layout/vList2"/>
    <dgm:cxn modelId="{E189644E-F08E-4656-BE40-4DFD4AB7F01C}" type="presOf" srcId="{27C58F4C-1959-43C7-97DB-C046677C1425}" destId="{98539EDC-2907-4535-8D54-51F0D6466A45}" srcOrd="0" destOrd="0" presId="urn:microsoft.com/office/officeart/2005/8/layout/vList2"/>
    <dgm:cxn modelId="{64DED7DA-7ED7-4410-8E16-36ACE01F71D8}" type="presOf" srcId="{3772DC7D-A622-453C-9DB2-A6BF0BA36E51}" destId="{8DF7DD6C-08EB-40C9-BD20-318C3B3677D5}" srcOrd="0" destOrd="0" presId="urn:microsoft.com/office/officeart/2005/8/layout/vList2"/>
    <dgm:cxn modelId="{80D70197-72EF-4303-9792-F89C4A9DA5C4}" srcId="{B9DEA2E7-EE46-43CB-A07C-09E3AE62E9E9}" destId="{27C58F4C-1959-43C7-97DB-C046677C1425}" srcOrd="1" destOrd="0" parTransId="{0CB80638-4DF5-4315-9161-378922065DE2}" sibTransId="{03D28085-BBC4-451B-9A06-A643E762C473}"/>
    <dgm:cxn modelId="{DEB529AB-EA0F-4280-8C1E-E5B45591C641}" type="presOf" srcId="{06996406-F68B-43C6-A32F-24B723ABF425}" destId="{EFAED653-41F5-4D7B-9150-12435FD0E7D8}" srcOrd="0" destOrd="0" presId="urn:microsoft.com/office/officeart/2005/8/layout/vList2"/>
    <dgm:cxn modelId="{C0455566-B15D-4BC2-AF96-82CF5684FB38}" srcId="{B9DEA2E7-EE46-43CB-A07C-09E3AE62E9E9}" destId="{E7232D53-81EF-4966-8F05-7B1E5DD882DE}" srcOrd="4" destOrd="0" parTransId="{5E168CCA-0299-4D7B-9E78-51B851ECCF92}" sibTransId="{913B079C-92CF-4EBB-ABBB-0EE548D54E58}"/>
    <dgm:cxn modelId="{BB8E2105-B216-4411-AF39-33A514263F22}" srcId="{B9DEA2E7-EE46-43CB-A07C-09E3AE62E9E9}" destId="{06996406-F68B-43C6-A32F-24B723ABF425}" srcOrd="0" destOrd="0" parTransId="{09A16CBF-A8E3-42ED-9FB8-FAB45E273938}" sibTransId="{B03467EC-BDAD-4E7E-BEA0-9B3465EF3956}"/>
    <dgm:cxn modelId="{9F7AA945-D401-4D19-9BC9-CA18E3876120}" srcId="{B9DEA2E7-EE46-43CB-A07C-09E3AE62E9E9}" destId="{151BDA24-8465-41B8-9D3E-31E1B67545EF}" srcOrd="2" destOrd="0" parTransId="{571347AF-C722-4BD7-9957-AD146B52A4F4}" sibTransId="{E35DD910-5999-439F-AA1C-812DAEE46E35}"/>
    <dgm:cxn modelId="{AD37300D-87A5-4437-80B7-44862CFF3ABD}" type="presOf" srcId="{849974D7-B1CE-43B0-B033-B7E4A2AD6223}" destId="{A358C750-0056-4A3A-97CF-FBC7C908FEC2}" srcOrd="0" destOrd="0" presId="urn:microsoft.com/office/officeart/2005/8/layout/vList2"/>
    <dgm:cxn modelId="{049C0497-015A-4CF3-BA7D-A8510CF9FE42}" type="presOf" srcId="{09DD06BC-C896-4702-82D3-2A176A2FDD12}" destId="{F136155E-0119-4742-BDDE-679875CB152B}" srcOrd="0" destOrd="0" presId="urn:microsoft.com/office/officeart/2005/8/layout/vList2"/>
    <dgm:cxn modelId="{0507D029-9E08-4641-8FCE-B75F4B33F090}" type="presOf" srcId="{E7232D53-81EF-4966-8F05-7B1E5DD882DE}" destId="{53801B64-4317-4E4F-B305-6C111B2CD324}" srcOrd="0" destOrd="0" presId="urn:microsoft.com/office/officeart/2005/8/layout/vList2"/>
    <dgm:cxn modelId="{77BCB239-BEA4-4B0C-A90C-EA065BA99278}" type="presOf" srcId="{B9DEA2E7-EE46-43CB-A07C-09E3AE62E9E9}" destId="{D1F2D236-D0AE-432F-8523-76C2629CAB93}" srcOrd="0" destOrd="0" presId="urn:microsoft.com/office/officeart/2005/8/layout/vList2"/>
    <dgm:cxn modelId="{B2A7811B-3305-4206-BC61-63DA72626FE3}" srcId="{B9DEA2E7-EE46-43CB-A07C-09E3AE62E9E9}" destId="{849974D7-B1CE-43B0-B033-B7E4A2AD6223}" srcOrd="5" destOrd="0" parTransId="{3CD173EF-7A89-46D8-847C-0CF9A81241E3}" sibTransId="{C39D994C-5F95-4785-8617-1E7042453785}"/>
    <dgm:cxn modelId="{95F41704-54E3-4224-9FDA-E23543E9CF7B}" srcId="{B9DEA2E7-EE46-43CB-A07C-09E3AE62E9E9}" destId="{09DD06BC-C896-4702-82D3-2A176A2FDD12}" srcOrd="6" destOrd="0" parTransId="{09507DDE-373E-46F6-A8B3-178235915F36}" sibTransId="{240C10CA-5205-4702-8359-2885747C4C1E}"/>
    <dgm:cxn modelId="{9A136719-0D94-4C31-9BD9-DDEB5C920FEC}" type="presParOf" srcId="{D1F2D236-D0AE-432F-8523-76C2629CAB93}" destId="{EFAED653-41F5-4D7B-9150-12435FD0E7D8}" srcOrd="0" destOrd="0" presId="urn:microsoft.com/office/officeart/2005/8/layout/vList2"/>
    <dgm:cxn modelId="{BDDCA010-6D76-4DB2-85E8-8E09013042BE}" type="presParOf" srcId="{D1F2D236-D0AE-432F-8523-76C2629CAB93}" destId="{ED98C685-054B-4B57-A7DB-7EEB396C94F0}" srcOrd="1" destOrd="0" presId="urn:microsoft.com/office/officeart/2005/8/layout/vList2"/>
    <dgm:cxn modelId="{98F6041C-B16A-46B8-954A-79F447ADDD50}" type="presParOf" srcId="{D1F2D236-D0AE-432F-8523-76C2629CAB93}" destId="{98539EDC-2907-4535-8D54-51F0D6466A45}" srcOrd="2" destOrd="0" presId="urn:microsoft.com/office/officeart/2005/8/layout/vList2"/>
    <dgm:cxn modelId="{5DD6D44F-B223-4769-9BC6-EB6DD98865BD}" type="presParOf" srcId="{D1F2D236-D0AE-432F-8523-76C2629CAB93}" destId="{F59B2069-E380-40CB-B988-F38C9170EE75}" srcOrd="3" destOrd="0" presId="urn:microsoft.com/office/officeart/2005/8/layout/vList2"/>
    <dgm:cxn modelId="{38682364-4BD7-44E6-BEFC-334A1F862502}" type="presParOf" srcId="{D1F2D236-D0AE-432F-8523-76C2629CAB93}" destId="{F3F9004A-0C61-4E9E-A015-F43421D4A9BB}" srcOrd="4" destOrd="0" presId="urn:microsoft.com/office/officeart/2005/8/layout/vList2"/>
    <dgm:cxn modelId="{EE38BD3F-6B5E-4270-A7D3-1B3579F9A0AA}" type="presParOf" srcId="{D1F2D236-D0AE-432F-8523-76C2629CAB93}" destId="{D748C704-59F7-42D0-BD52-0652B05EC80B}" srcOrd="5" destOrd="0" presId="urn:microsoft.com/office/officeart/2005/8/layout/vList2"/>
    <dgm:cxn modelId="{EEA2AD23-6051-43FE-979C-8B9CC041B1BC}" type="presParOf" srcId="{D1F2D236-D0AE-432F-8523-76C2629CAB93}" destId="{8DF7DD6C-08EB-40C9-BD20-318C3B3677D5}" srcOrd="6" destOrd="0" presId="urn:microsoft.com/office/officeart/2005/8/layout/vList2"/>
    <dgm:cxn modelId="{392F9196-9CD4-4D42-95EA-14D75FA78528}" type="presParOf" srcId="{D1F2D236-D0AE-432F-8523-76C2629CAB93}" destId="{4DE5CA6D-E5A0-4E75-A761-160AE9E56684}" srcOrd="7" destOrd="0" presId="urn:microsoft.com/office/officeart/2005/8/layout/vList2"/>
    <dgm:cxn modelId="{44AFCA14-7282-482C-A7F9-0A617064A7F8}" type="presParOf" srcId="{D1F2D236-D0AE-432F-8523-76C2629CAB93}" destId="{53801B64-4317-4E4F-B305-6C111B2CD324}" srcOrd="8" destOrd="0" presId="urn:microsoft.com/office/officeart/2005/8/layout/vList2"/>
    <dgm:cxn modelId="{490DCF25-2614-40CB-8505-8183AD73DAF8}" type="presParOf" srcId="{D1F2D236-D0AE-432F-8523-76C2629CAB93}" destId="{9EC7E30C-DA0F-41B3-843C-3758539366C0}" srcOrd="9" destOrd="0" presId="urn:microsoft.com/office/officeart/2005/8/layout/vList2"/>
    <dgm:cxn modelId="{4061997F-F6F3-4690-A164-BA14CA040DA3}" type="presParOf" srcId="{D1F2D236-D0AE-432F-8523-76C2629CAB93}" destId="{A358C750-0056-4A3A-97CF-FBC7C908FEC2}" srcOrd="10" destOrd="0" presId="urn:microsoft.com/office/officeart/2005/8/layout/vList2"/>
    <dgm:cxn modelId="{D94022A6-50DE-40B0-A24A-313B3FA59588}" type="presParOf" srcId="{D1F2D236-D0AE-432F-8523-76C2629CAB93}" destId="{ECAE44A9-4AAF-40FB-B64A-15410AFE66FC}" srcOrd="11" destOrd="0" presId="urn:microsoft.com/office/officeart/2005/8/layout/vList2"/>
    <dgm:cxn modelId="{46EA8A7A-B32F-4E58-8DD1-F99436B5CF23}" type="presParOf" srcId="{D1F2D236-D0AE-432F-8523-76C2629CAB93}" destId="{F136155E-0119-4742-BDDE-679875CB152B}" srcOrd="12" destOrd="0" presId="urn:microsoft.com/office/officeart/2005/8/layout/vList2"/>
    <dgm:cxn modelId="{1AC15E9F-4480-4A35-9D8B-5B151129F9E9}" type="presParOf" srcId="{D1F2D236-D0AE-432F-8523-76C2629CAB93}" destId="{B85F22C8-D4C1-4449-958B-49CACFAC80B6}" srcOrd="13" destOrd="0" presId="urn:microsoft.com/office/officeart/2005/8/layout/vList2"/>
    <dgm:cxn modelId="{1CEDAF58-C6AB-40B5-9E71-42073CB6533F}" type="presParOf" srcId="{D1F2D236-D0AE-432F-8523-76C2629CAB93}" destId="{AA401FD4-0F45-4E76-9736-1E32AB255746}" srcOrd="1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D1283-47DB-4847-9213-4032FF884CB6}">
      <dsp:nvSpPr>
        <dsp:cNvPr id="0" name=""/>
        <dsp:cNvSpPr/>
      </dsp:nvSpPr>
      <dsp:spPr>
        <a:xfrm>
          <a:off x="0" y="70042"/>
          <a:ext cx="6513603" cy="67532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Technology is reshaping every sector of the economy worldwide. </a:t>
          </a:r>
        </a:p>
      </dsp:txBody>
      <dsp:txXfrm>
        <a:off x="32967" y="103009"/>
        <a:ext cx="6447669" cy="609393"/>
      </dsp:txXfrm>
    </dsp:sp>
    <dsp:sp modelId="{E14EE09F-13CB-41B8-A397-2BACF7E7CABD}">
      <dsp:nvSpPr>
        <dsp:cNvPr id="0" name=""/>
        <dsp:cNvSpPr/>
      </dsp:nvSpPr>
      <dsp:spPr>
        <a:xfrm>
          <a:off x="0" y="794330"/>
          <a:ext cx="6513603" cy="675327"/>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Many countries are adopting sophisticated devices and application to help in all-round service delivery.</a:t>
          </a:r>
        </a:p>
      </dsp:txBody>
      <dsp:txXfrm>
        <a:off x="32967" y="827297"/>
        <a:ext cx="6447669" cy="609393"/>
      </dsp:txXfrm>
    </dsp:sp>
    <dsp:sp modelId="{FBB6EE6D-9085-4767-B409-E3967582E927}">
      <dsp:nvSpPr>
        <dsp:cNvPr id="0" name=""/>
        <dsp:cNvSpPr/>
      </dsp:nvSpPr>
      <dsp:spPr>
        <a:xfrm>
          <a:off x="0" y="1518617"/>
          <a:ext cx="6513603" cy="675327"/>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Police work in this 21</a:t>
          </a:r>
          <a:r>
            <a:rPr lang="en-US" sz="1700" kern="1200" baseline="30000"/>
            <a:t>st</a:t>
          </a:r>
          <a:r>
            <a:rPr lang="en-US" sz="1700" kern="1200"/>
            <a:t> century has been transformed greatly. </a:t>
          </a:r>
        </a:p>
      </dsp:txBody>
      <dsp:txXfrm>
        <a:off x="32967" y="1551584"/>
        <a:ext cx="6447669" cy="609393"/>
      </dsp:txXfrm>
    </dsp:sp>
    <dsp:sp modelId="{10F3A40F-E504-4818-B762-7AF34D8F47DD}">
      <dsp:nvSpPr>
        <dsp:cNvPr id="0" name=""/>
        <dsp:cNvSpPr/>
      </dsp:nvSpPr>
      <dsp:spPr>
        <a:xfrm>
          <a:off x="0" y="2242905"/>
          <a:ext cx="6513603" cy="675327"/>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New tools are being introduced that help in fighting crime as new categories of crime to fight are evolving. </a:t>
          </a:r>
        </a:p>
      </dsp:txBody>
      <dsp:txXfrm>
        <a:off x="32967" y="2275872"/>
        <a:ext cx="6447669" cy="609393"/>
      </dsp:txXfrm>
    </dsp:sp>
    <dsp:sp modelId="{674185E3-B592-4E97-9870-4039BBC8A921}">
      <dsp:nvSpPr>
        <dsp:cNvPr id="0" name=""/>
        <dsp:cNvSpPr/>
      </dsp:nvSpPr>
      <dsp:spPr>
        <a:xfrm>
          <a:off x="0" y="2967192"/>
          <a:ext cx="6513603" cy="675327"/>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Law enforcement leaders have coined high technology systems alongside complicated tools which are designed to; </a:t>
          </a:r>
        </a:p>
      </dsp:txBody>
      <dsp:txXfrm>
        <a:off x="32967" y="3000159"/>
        <a:ext cx="6447669" cy="609393"/>
      </dsp:txXfrm>
    </dsp:sp>
    <dsp:sp modelId="{8CE252ED-38B1-489F-817A-9A4E6F5B0C5B}">
      <dsp:nvSpPr>
        <dsp:cNvPr id="0" name=""/>
        <dsp:cNvSpPr/>
      </dsp:nvSpPr>
      <dsp:spPr>
        <a:xfrm>
          <a:off x="0" y="3691480"/>
          <a:ext cx="6513603" cy="675327"/>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Enhance public safety</a:t>
          </a:r>
        </a:p>
      </dsp:txBody>
      <dsp:txXfrm>
        <a:off x="32967" y="3724447"/>
        <a:ext cx="6447669" cy="609393"/>
      </dsp:txXfrm>
    </dsp:sp>
    <dsp:sp modelId="{7D69B312-2D3F-4A4D-B15E-7F948DEF287A}">
      <dsp:nvSpPr>
        <dsp:cNvPr id="0" name=""/>
        <dsp:cNvSpPr/>
      </dsp:nvSpPr>
      <dsp:spPr>
        <a:xfrm>
          <a:off x="0" y="4415768"/>
          <a:ext cx="6513603" cy="675327"/>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Confiscate criminals, and </a:t>
          </a:r>
        </a:p>
      </dsp:txBody>
      <dsp:txXfrm>
        <a:off x="32967" y="4448735"/>
        <a:ext cx="6447669" cy="609393"/>
      </dsp:txXfrm>
    </dsp:sp>
    <dsp:sp modelId="{A590ECA0-1234-496C-B7DE-D5278DCB4928}">
      <dsp:nvSpPr>
        <dsp:cNvPr id="0" name=""/>
        <dsp:cNvSpPr/>
      </dsp:nvSpPr>
      <dsp:spPr>
        <a:xfrm>
          <a:off x="0" y="5140055"/>
          <a:ext cx="6513603" cy="67532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Save lives. </a:t>
          </a:r>
        </a:p>
      </dsp:txBody>
      <dsp:txXfrm>
        <a:off x="32967" y="5173022"/>
        <a:ext cx="6447669" cy="609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353798-BA26-4BBF-85CA-C4C91B13ABF9}">
      <dsp:nvSpPr>
        <dsp:cNvPr id="0" name=""/>
        <dsp:cNvSpPr/>
      </dsp:nvSpPr>
      <dsp:spPr>
        <a:xfrm>
          <a:off x="0" y="4597"/>
          <a:ext cx="6513603" cy="9793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B1F48-F99C-4752-AA7B-4AA3D230F2BB}">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62F37E-D503-4D6C-BEB6-107835BD51CD}">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Facial recognition has seen greater improvement and incorporation in law enforcement despite the challenges it has been going through. </a:t>
          </a:r>
        </a:p>
      </dsp:txBody>
      <dsp:txXfrm>
        <a:off x="1131174" y="4597"/>
        <a:ext cx="5382429" cy="979371"/>
      </dsp:txXfrm>
    </dsp:sp>
    <dsp:sp modelId="{EC248555-BC4F-46C6-85B3-88BC204F2C92}">
      <dsp:nvSpPr>
        <dsp:cNvPr id="0" name=""/>
        <dsp:cNvSpPr/>
      </dsp:nvSpPr>
      <dsp:spPr>
        <a:xfrm>
          <a:off x="0" y="1228812"/>
          <a:ext cx="6513603" cy="9793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04A6CA-F67A-406F-BAE3-DA201A4B5511}">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FD3160-F38A-4726-BFA1-5CB1D06D27BC}">
      <dsp:nvSpPr>
        <dsp:cNvPr id="0" name=""/>
        <dsp:cNvSpPr/>
      </dsp:nvSpPr>
      <dsp:spPr>
        <a:xfrm>
          <a:off x="1131174" y="1228812"/>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For instance, San Francisco has banned the use of facial recognition in criminal identification, emphasizing on the tension created by the technology. </a:t>
          </a:r>
        </a:p>
      </dsp:txBody>
      <dsp:txXfrm>
        <a:off x="1131174" y="1228812"/>
        <a:ext cx="5382429" cy="979371"/>
      </dsp:txXfrm>
    </dsp:sp>
    <dsp:sp modelId="{F83F7343-68A9-4E04-B0D7-AAAC1691AAC2}">
      <dsp:nvSpPr>
        <dsp:cNvPr id="0" name=""/>
        <dsp:cNvSpPr/>
      </dsp:nvSpPr>
      <dsp:spPr>
        <a:xfrm>
          <a:off x="0" y="2453027"/>
          <a:ext cx="6513603" cy="97937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82BF4-52F7-4653-84C1-9D446263C037}">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D4A985-9290-43A0-BE1F-7CB9627EB236}">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However, there is need for the government to adopt a system for criminal identification and investigation that are much better and innovative and thus allow them serve the public. </a:t>
          </a:r>
        </a:p>
      </dsp:txBody>
      <dsp:txXfrm>
        <a:off x="1131174" y="2453027"/>
        <a:ext cx="5382429" cy="979371"/>
      </dsp:txXfrm>
    </dsp:sp>
    <dsp:sp modelId="{6D03898D-E194-413E-A057-D1B1C938F2B6}">
      <dsp:nvSpPr>
        <dsp:cNvPr id="0" name=""/>
        <dsp:cNvSpPr/>
      </dsp:nvSpPr>
      <dsp:spPr>
        <a:xfrm>
          <a:off x="0" y="3677241"/>
          <a:ext cx="6513603" cy="97937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6EDE9E-6AB3-40C6-B42A-0A22F158CAA6}">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0F5225-C475-429C-B690-81970A30A669}">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Facial recognition has the potential of helping law enforcement in confiscating criminals. </a:t>
          </a:r>
        </a:p>
      </dsp:txBody>
      <dsp:txXfrm>
        <a:off x="1131174" y="3677241"/>
        <a:ext cx="5382429" cy="979371"/>
      </dsp:txXfrm>
    </dsp:sp>
    <dsp:sp modelId="{D89BD631-F715-4D51-A9F6-0AEC4AC5C4F6}">
      <dsp:nvSpPr>
        <dsp:cNvPr id="0" name=""/>
        <dsp:cNvSpPr/>
      </dsp:nvSpPr>
      <dsp:spPr>
        <a:xfrm>
          <a:off x="0" y="4901456"/>
          <a:ext cx="6513603" cy="97937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19A7D3-B2BE-4CF7-A554-FE24DCAC3705}">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3C3EE0-61E5-4994-9BC8-577444DDAC2B}">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The technology is further promising public safety . </a:t>
          </a:r>
        </a:p>
      </dsp:txBody>
      <dsp:txXfrm>
        <a:off x="1131174" y="4901456"/>
        <a:ext cx="5382429" cy="979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AED653-41F5-4D7B-9150-12435FD0E7D8}">
      <dsp:nvSpPr>
        <dsp:cNvPr id="0" name=""/>
        <dsp:cNvSpPr/>
      </dsp:nvSpPr>
      <dsp:spPr>
        <a:xfrm>
          <a:off x="0" y="136603"/>
          <a:ext cx="6513603" cy="67128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Bambha, M., Anderson, T., Pearman, S., &amp; Roussilhon, V. (2011). </a:t>
          </a:r>
          <a:r>
            <a:rPr lang="en-US" sz="1200" i="1" kern="1200"/>
            <a:t>U.S. Patent Application No. 12/752,106</a:t>
          </a:r>
          <a:r>
            <a:rPr lang="en-US" sz="1200" kern="1200"/>
            <a:t>.</a:t>
          </a:r>
        </a:p>
      </dsp:txBody>
      <dsp:txXfrm>
        <a:off x="32770" y="169373"/>
        <a:ext cx="6448063" cy="605747"/>
      </dsp:txXfrm>
    </dsp:sp>
    <dsp:sp modelId="{98539EDC-2907-4535-8D54-51F0D6466A45}">
      <dsp:nvSpPr>
        <dsp:cNvPr id="0" name=""/>
        <dsp:cNvSpPr/>
      </dsp:nvSpPr>
      <dsp:spPr>
        <a:xfrm>
          <a:off x="0" y="842450"/>
          <a:ext cx="6513603" cy="671287"/>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Bonsor, K., &amp; Johnson, R. (2001). How facial recognition systems work. </a:t>
          </a:r>
          <a:r>
            <a:rPr lang="en-US" sz="1200" i="1" kern="1200"/>
            <a:t>HowStuffWorks. Com Np</a:t>
          </a:r>
          <a:r>
            <a:rPr lang="en-US" sz="1200" kern="1200"/>
            <a:t>, </a:t>
          </a:r>
          <a:r>
            <a:rPr lang="en-US" sz="1200" i="1" kern="1200"/>
            <a:t>4</a:t>
          </a:r>
          <a:r>
            <a:rPr lang="en-US" sz="1200" kern="1200"/>
            <a:t>.</a:t>
          </a:r>
        </a:p>
      </dsp:txBody>
      <dsp:txXfrm>
        <a:off x="32770" y="875220"/>
        <a:ext cx="6448063" cy="605747"/>
      </dsp:txXfrm>
    </dsp:sp>
    <dsp:sp modelId="{F3F9004A-0C61-4E9E-A015-F43421D4A9BB}">
      <dsp:nvSpPr>
        <dsp:cNvPr id="0" name=""/>
        <dsp:cNvSpPr/>
      </dsp:nvSpPr>
      <dsp:spPr>
        <a:xfrm>
          <a:off x="0" y="1548298"/>
          <a:ext cx="6513603" cy="671287"/>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Buckley, B., &amp; Hunter, M. (2011). Say cheese! Privacy and facial recognition. </a:t>
          </a:r>
          <a:r>
            <a:rPr lang="en-US" sz="1200" i="1" kern="1200"/>
            <a:t>Computer Law &amp; Security Review</a:t>
          </a:r>
          <a:r>
            <a:rPr lang="en-US" sz="1200" kern="1200"/>
            <a:t>, </a:t>
          </a:r>
          <a:r>
            <a:rPr lang="en-US" sz="1200" i="1" kern="1200"/>
            <a:t>27</a:t>
          </a:r>
          <a:r>
            <a:rPr lang="en-US" sz="1200" kern="1200"/>
            <a:t>(6), 637-640.</a:t>
          </a:r>
        </a:p>
      </dsp:txBody>
      <dsp:txXfrm>
        <a:off x="32770" y="1581068"/>
        <a:ext cx="6448063" cy="605747"/>
      </dsp:txXfrm>
    </dsp:sp>
    <dsp:sp modelId="{8DF7DD6C-08EB-40C9-BD20-318C3B3677D5}">
      <dsp:nvSpPr>
        <dsp:cNvPr id="0" name=""/>
        <dsp:cNvSpPr/>
      </dsp:nvSpPr>
      <dsp:spPr>
        <a:xfrm>
          <a:off x="0" y="2254145"/>
          <a:ext cx="6513603" cy="671287"/>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Cohen, M. E., &amp; Carr, W. J. (1975). Facial recognition and the von Restorff effect. </a:t>
          </a:r>
          <a:r>
            <a:rPr lang="en-US" sz="1200" i="1" kern="1200"/>
            <a:t>Bulletin of the Psychonomic Society</a:t>
          </a:r>
          <a:r>
            <a:rPr lang="en-US" sz="1200" kern="1200"/>
            <a:t>, </a:t>
          </a:r>
          <a:r>
            <a:rPr lang="en-US" sz="1200" i="1" kern="1200"/>
            <a:t>6</a:t>
          </a:r>
          <a:r>
            <a:rPr lang="en-US" sz="1200" kern="1200"/>
            <a:t>(4), 383-384.</a:t>
          </a:r>
        </a:p>
      </dsp:txBody>
      <dsp:txXfrm>
        <a:off x="32770" y="2286915"/>
        <a:ext cx="6448063" cy="605747"/>
      </dsp:txXfrm>
    </dsp:sp>
    <dsp:sp modelId="{53801B64-4317-4E4F-B305-6C111B2CD324}">
      <dsp:nvSpPr>
        <dsp:cNvPr id="0" name=""/>
        <dsp:cNvSpPr/>
      </dsp:nvSpPr>
      <dsp:spPr>
        <a:xfrm>
          <a:off x="0" y="2959993"/>
          <a:ext cx="6513603" cy="671287"/>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Introna, L., &amp; Wood, D. (2004). Picturing algorithmic surveillance: The politics of facial recognition systems. </a:t>
          </a:r>
          <a:r>
            <a:rPr lang="en-US" sz="1200" i="1" kern="1200"/>
            <a:t>Surveillance &amp; Society</a:t>
          </a:r>
          <a:r>
            <a:rPr lang="en-US" sz="1200" kern="1200"/>
            <a:t>, </a:t>
          </a:r>
          <a:r>
            <a:rPr lang="en-US" sz="1200" i="1" kern="1200"/>
            <a:t>2</a:t>
          </a:r>
          <a:r>
            <a:rPr lang="en-US" sz="1200" kern="1200"/>
            <a:t>(2/3), 177-198.</a:t>
          </a:r>
        </a:p>
      </dsp:txBody>
      <dsp:txXfrm>
        <a:off x="32770" y="2992763"/>
        <a:ext cx="6448063" cy="605747"/>
      </dsp:txXfrm>
    </dsp:sp>
    <dsp:sp modelId="{A358C750-0056-4A3A-97CF-FBC7C908FEC2}">
      <dsp:nvSpPr>
        <dsp:cNvPr id="0" name=""/>
        <dsp:cNvSpPr/>
      </dsp:nvSpPr>
      <dsp:spPr>
        <a:xfrm>
          <a:off x="0" y="3665840"/>
          <a:ext cx="6513603" cy="671287"/>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Jain, A. K., Klare, B., &amp; Park, U. (2011, March). Face recognition: Some challenges in forensics. In </a:t>
          </a:r>
          <a:r>
            <a:rPr lang="en-US" sz="1200" i="1" kern="1200"/>
            <a:t>Face and Gesture 2011</a:t>
          </a:r>
          <a:r>
            <a:rPr lang="en-US" sz="1200" kern="1200"/>
            <a:t> (pp. 726-733). IEEE.</a:t>
          </a:r>
        </a:p>
      </dsp:txBody>
      <dsp:txXfrm>
        <a:off x="32770" y="3698610"/>
        <a:ext cx="6448063" cy="605747"/>
      </dsp:txXfrm>
    </dsp:sp>
    <dsp:sp modelId="{F136155E-0119-4742-BDDE-679875CB152B}">
      <dsp:nvSpPr>
        <dsp:cNvPr id="0" name=""/>
        <dsp:cNvSpPr/>
      </dsp:nvSpPr>
      <dsp:spPr>
        <a:xfrm>
          <a:off x="0" y="4371687"/>
          <a:ext cx="6513603" cy="671287"/>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Milligan, C. S. (1999). Facial recognition technology, video surveillance, and privacy. </a:t>
          </a:r>
          <a:r>
            <a:rPr lang="en-US" sz="1200" i="1" kern="1200"/>
            <a:t>S. Cal. Interdisc. LJ</a:t>
          </a:r>
          <a:r>
            <a:rPr lang="en-US" sz="1200" kern="1200"/>
            <a:t>, </a:t>
          </a:r>
          <a:r>
            <a:rPr lang="en-US" sz="1200" i="1" kern="1200"/>
            <a:t>9</a:t>
          </a:r>
          <a:r>
            <a:rPr lang="en-US" sz="1200" kern="1200"/>
            <a:t>, 295.</a:t>
          </a:r>
        </a:p>
      </dsp:txBody>
      <dsp:txXfrm>
        <a:off x="32770" y="4404457"/>
        <a:ext cx="6448063" cy="605747"/>
      </dsp:txXfrm>
    </dsp:sp>
    <dsp:sp modelId="{AA401FD4-0F45-4E76-9736-1E32AB255746}">
      <dsp:nvSpPr>
        <dsp:cNvPr id="0" name=""/>
        <dsp:cNvSpPr/>
      </dsp:nvSpPr>
      <dsp:spPr>
        <a:xfrm>
          <a:off x="0" y="5077535"/>
          <a:ext cx="6513603" cy="67128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Sajjad, M., Nasir, M., Muhammad, K., Khan, S., Jan, Z., Sangaiah, A. K., ... &amp; Baik, S. W. (2017). Raspberry Pi assisted face recognition framework for enhanced law-enforcement services in smart cities. </a:t>
          </a:r>
          <a:r>
            <a:rPr lang="en-US" sz="1200" i="1" kern="1200"/>
            <a:t>Future Generation Computer Systems</a:t>
          </a:r>
          <a:r>
            <a:rPr lang="en-US" sz="1200" kern="1200"/>
            <a:t>.</a:t>
          </a:r>
        </a:p>
      </dsp:txBody>
      <dsp:txXfrm>
        <a:off x="32770" y="5110305"/>
        <a:ext cx="6448063" cy="6057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FEF04-057A-4397-90EB-A8C88D6A3600}" type="datetimeFigureOut">
              <a:rPr lang="en-US" smtClean="0"/>
              <a:pPr/>
              <a:t>28-Sep-19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8F0AD7-0908-4123-B1B3-ECC713D50078}" type="slidenum">
              <a:rPr lang="en-US" smtClean="0"/>
              <a:pPr/>
              <a:t>‹#›</a:t>
            </a:fld>
            <a:endParaRPr lang="en-US"/>
          </a:p>
        </p:txBody>
      </p:sp>
    </p:spTree>
    <p:extLst>
      <p:ext uri="{BB962C8B-B14F-4D97-AF65-F5344CB8AC3E}">
        <p14:creationId xmlns:p14="http://schemas.microsoft.com/office/powerpoint/2010/main" xmlns="" val="698370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The technology is seemingly transforming the law enforcement department as criminals are arraigned just from their identity by cameras. </a:t>
            </a:r>
          </a:p>
          <a:p>
            <a:r>
              <a:rPr lang="en-US" sz="1200" dirty="0">
                <a:latin typeface="Times New Roman" panose="02020603050405020304" pitchFamily="18" charset="0"/>
                <a:cs typeface="Times New Roman" panose="02020603050405020304" pitchFamily="18" charset="0"/>
              </a:rPr>
              <a:t>Facial recognition has given police a powerful new tool for tracking down perpetrators. </a:t>
            </a:r>
          </a:p>
          <a:p>
            <a:r>
              <a:rPr lang="en-US" sz="1200" dirty="0">
                <a:latin typeface="Times New Roman" panose="02020603050405020304" pitchFamily="18" charset="0"/>
                <a:cs typeface="Times New Roman" panose="02020603050405020304" pitchFamily="18" charset="0"/>
              </a:rPr>
              <a:t>However, the technology is as well raising questions over its authenticity on specificity of criminal’s face identification. The technology uses algorithms to match a person's facial characteristics across photos and videos obtained from crime scenes. The facial recognition technology has already ben applied in several other places like in Facebook tagging, unlocking of phones. From what the technology has seemingly achieved, it is believed that there will much advantage for its use in law enforcement than the little flaws it might be associated with. </a:t>
            </a:r>
          </a:p>
          <a:p>
            <a:endParaRPr lang="en-US" dirty="0"/>
          </a:p>
        </p:txBody>
      </p:sp>
      <p:sp>
        <p:nvSpPr>
          <p:cNvPr id="4" name="Slide Number Placeholder 3"/>
          <p:cNvSpPr>
            <a:spLocks noGrp="1"/>
          </p:cNvSpPr>
          <p:nvPr>
            <p:ph type="sldNum" sz="quarter" idx="5"/>
          </p:nvPr>
        </p:nvSpPr>
        <p:spPr/>
        <p:txBody>
          <a:bodyPr/>
          <a:lstStyle/>
          <a:p>
            <a:fld id="{AF8F0AD7-0908-4123-B1B3-ECC713D50078}" type="slidenum">
              <a:rPr lang="en-US" smtClean="0"/>
              <a:pPr/>
              <a:t>3</a:t>
            </a:fld>
            <a:endParaRPr lang="en-US"/>
          </a:p>
        </p:txBody>
      </p:sp>
    </p:spTree>
    <p:extLst>
      <p:ext uri="{BB962C8B-B14F-4D97-AF65-F5344CB8AC3E}">
        <p14:creationId xmlns:p14="http://schemas.microsoft.com/office/powerpoint/2010/main" xmlns="" val="1528381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instances of facial recognition application in law enforcement seemed to be flawed and raised questions over the use of the technology. However, much development has been done in terms of specific identification of perpetrators from the camera footages. In the recent cases, facial recognition has been used in identifying criminals in mass shootings in the United States and other crime perpetrators and this has helped greatly reduce crime rates in major cities. </a:t>
            </a:r>
          </a:p>
        </p:txBody>
      </p:sp>
      <p:sp>
        <p:nvSpPr>
          <p:cNvPr id="4" name="Slide Number Placeholder 3"/>
          <p:cNvSpPr>
            <a:spLocks noGrp="1"/>
          </p:cNvSpPr>
          <p:nvPr>
            <p:ph type="sldNum" sz="quarter" idx="5"/>
          </p:nvPr>
        </p:nvSpPr>
        <p:spPr/>
        <p:txBody>
          <a:bodyPr/>
          <a:lstStyle/>
          <a:p>
            <a:fld id="{AF8F0AD7-0908-4123-B1B3-ECC713D50078}" type="slidenum">
              <a:rPr lang="en-US" smtClean="0"/>
              <a:pPr/>
              <a:t>4</a:t>
            </a:fld>
            <a:endParaRPr lang="en-US"/>
          </a:p>
        </p:txBody>
      </p:sp>
    </p:spTree>
    <p:extLst>
      <p:ext uri="{BB962C8B-B14F-4D97-AF65-F5344CB8AC3E}">
        <p14:creationId xmlns:p14="http://schemas.microsoft.com/office/powerpoint/2010/main" xmlns="" val="271576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Facial recognition has been greatly used in New York city in fraud identification. According to the New York police department, more than 10,000 people have been identified with possession of more than one driving license. Similarly, in New Jersey, the Department of Motor Vehicle have identified about 2,500 cases of fraud regarding false photo identification and people posing to be identified as different people. The use of Facial recognition has facilitated the identification of impersonation and use of other people driving license with other similar and related people. </a:t>
            </a:r>
          </a:p>
        </p:txBody>
      </p:sp>
      <p:sp>
        <p:nvSpPr>
          <p:cNvPr id="4" name="Slide Number Placeholder 3"/>
          <p:cNvSpPr>
            <a:spLocks noGrp="1"/>
          </p:cNvSpPr>
          <p:nvPr>
            <p:ph type="sldNum" sz="quarter" idx="5"/>
          </p:nvPr>
        </p:nvSpPr>
        <p:spPr/>
        <p:txBody>
          <a:bodyPr/>
          <a:lstStyle/>
          <a:p>
            <a:fld id="{AF8F0AD7-0908-4123-B1B3-ECC713D50078}" type="slidenum">
              <a:rPr lang="en-US" smtClean="0"/>
              <a:pPr/>
              <a:t>5</a:t>
            </a:fld>
            <a:endParaRPr lang="en-US"/>
          </a:p>
        </p:txBody>
      </p:sp>
    </p:spTree>
    <p:extLst>
      <p:ext uri="{BB962C8B-B14F-4D97-AF65-F5344CB8AC3E}">
        <p14:creationId xmlns:p14="http://schemas.microsoft.com/office/powerpoint/2010/main" xmlns="" val="1402761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banning of the use official recognition technology use in some cities is an outright unwarranted action that has no any provision. The policies on the use of facial recognition technology need to be revisited as the ban is locking out the use of helpful tools that assist law enforcement in serious crimes where the traditional techniques of criminal investigations can fail.  For instance, in the United States, there has been a recent increase in mass shootings where the criminal vanish into thins air. The use of facial recognition technology from any footage of the criminal can assist to apprehend the criminal in the shortest time possible before such people move to different cities or countries. The technology can be employed in airports to facilitate scanning of the faces of travelers so that the </a:t>
            </a:r>
            <a:r>
              <a:rPr lang="en-US" dirty="0" err="1"/>
              <a:t>pepetrators</a:t>
            </a:r>
            <a:r>
              <a:rPr lang="en-US" dirty="0"/>
              <a:t> can easily be identified. </a:t>
            </a:r>
          </a:p>
        </p:txBody>
      </p:sp>
      <p:sp>
        <p:nvSpPr>
          <p:cNvPr id="4" name="Slide Number Placeholder 3"/>
          <p:cNvSpPr>
            <a:spLocks noGrp="1"/>
          </p:cNvSpPr>
          <p:nvPr>
            <p:ph type="sldNum" sz="quarter" idx="5"/>
          </p:nvPr>
        </p:nvSpPr>
        <p:spPr/>
        <p:txBody>
          <a:bodyPr/>
          <a:lstStyle/>
          <a:p>
            <a:fld id="{AF8F0AD7-0908-4123-B1B3-ECC713D50078}" type="slidenum">
              <a:rPr lang="en-US" smtClean="0"/>
              <a:pPr/>
              <a:t>7</a:t>
            </a:fld>
            <a:endParaRPr lang="en-US"/>
          </a:p>
        </p:txBody>
      </p:sp>
    </p:spTree>
    <p:extLst>
      <p:ext uri="{BB962C8B-B14F-4D97-AF65-F5344CB8AC3E}">
        <p14:creationId xmlns:p14="http://schemas.microsoft.com/office/powerpoint/2010/main" xmlns="" val="3490875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Facial recognition technology allows for different kind of tracking, and this can occur from far way in a secret way and on  large number of people. facial recognition incorporates the use of fingerprints that are left in the things that people touch and when police take them, they analyze and find the person. faces are not left at home and hence from security cameras, the person’s current location can be located. </a:t>
            </a:r>
          </a:p>
        </p:txBody>
      </p:sp>
      <p:sp>
        <p:nvSpPr>
          <p:cNvPr id="4" name="Slide Number Placeholder 3"/>
          <p:cNvSpPr>
            <a:spLocks noGrp="1"/>
          </p:cNvSpPr>
          <p:nvPr>
            <p:ph type="sldNum" sz="quarter" idx="5"/>
          </p:nvPr>
        </p:nvSpPr>
        <p:spPr/>
        <p:txBody>
          <a:bodyPr/>
          <a:lstStyle/>
          <a:p>
            <a:fld id="{AF8F0AD7-0908-4123-B1B3-ECC713D50078}" type="slidenum">
              <a:rPr lang="en-US" smtClean="0"/>
              <a:pPr/>
              <a:t>9</a:t>
            </a:fld>
            <a:endParaRPr lang="en-US"/>
          </a:p>
        </p:txBody>
      </p:sp>
    </p:spTree>
    <p:extLst>
      <p:ext uri="{BB962C8B-B14F-4D97-AF65-F5344CB8AC3E}">
        <p14:creationId xmlns:p14="http://schemas.microsoft.com/office/powerpoint/2010/main" xmlns="" val="464524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Facial recognition has greatly been accepted by the public since it has proved its effectiveness in law enforcement. Many instances of crimes in the United States that could have otherwise been challenging by use of the traditional forms of investigation have been fully analyzed through use of facial recognition. Many criminals have been apprehended through the use of the technology and thus, from this effectiveness of the technology, many people have accepted its use and no longer oppose. </a:t>
            </a:r>
          </a:p>
        </p:txBody>
      </p:sp>
      <p:sp>
        <p:nvSpPr>
          <p:cNvPr id="4" name="Slide Number Placeholder 3"/>
          <p:cNvSpPr>
            <a:spLocks noGrp="1"/>
          </p:cNvSpPr>
          <p:nvPr>
            <p:ph type="sldNum" sz="quarter" idx="5"/>
          </p:nvPr>
        </p:nvSpPr>
        <p:spPr/>
        <p:txBody>
          <a:bodyPr/>
          <a:lstStyle/>
          <a:p>
            <a:fld id="{AF8F0AD7-0908-4123-B1B3-ECC713D50078}" type="slidenum">
              <a:rPr lang="en-US" smtClean="0"/>
              <a:pPr/>
              <a:t>10</a:t>
            </a:fld>
            <a:endParaRPr lang="en-US"/>
          </a:p>
        </p:txBody>
      </p:sp>
    </p:spTree>
    <p:extLst>
      <p:ext uri="{BB962C8B-B14F-4D97-AF65-F5344CB8AC3E}">
        <p14:creationId xmlns:p14="http://schemas.microsoft.com/office/powerpoint/2010/main" xmlns="" val="1028507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Facial recognition has gained massive usage in the past decade. According to the Homeland security, by 2023, 97 % of air travelers will have used facial recognition instead of the other means of recognition. Besides, facial recognition has promise and in crease in safety and security of the public. For instance, police have been able to apprehend criminals of cases of rape in New York using facial recognition. This is among the many cases that facial recognition has facilitated. Facial recognition adds to conveniences as well. It helps in Facebook and other social media tagging. </a:t>
            </a:r>
          </a:p>
        </p:txBody>
      </p:sp>
      <p:sp>
        <p:nvSpPr>
          <p:cNvPr id="4" name="Slide Number Placeholder 3"/>
          <p:cNvSpPr>
            <a:spLocks noGrp="1"/>
          </p:cNvSpPr>
          <p:nvPr>
            <p:ph type="sldNum" sz="quarter" idx="5"/>
          </p:nvPr>
        </p:nvSpPr>
        <p:spPr/>
        <p:txBody>
          <a:bodyPr/>
          <a:lstStyle/>
          <a:p>
            <a:fld id="{AF8F0AD7-0908-4123-B1B3-ECC713D50078}" type="slidenum">
              <a:rPr lang="en-US" smtClean="0"/>
              <a:pPr/>
              <a:t>11</a:t>
            </a:fld>
            <a:endParaRPr lang="en-US"/>
          </a:p>
        </p:txBody>
      </p:sp>
    </p:spTree>
    <p:extLst>
      <p:ext uri="{BB962C8B-B14F-4D97-AF65-F5344CB8AC3E}">
        <p14:creationId xmlns:p14="http://schemas.microsoft.com/office/powerpoint/2010/main" xmlns="" val="1206390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F2438B-DEEB-4E7C-9D0B-D52FCC1053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78B2CF5-1E79-44A7-88A6-5824E81305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F7CA2765-01CF-4A5D-82D4-F2F607DC3709}"/>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5" name="Footer Placeholder 4">
            <a:extLst>
              <a:ext uri="{FF2B5EF4-FFF2-40B4-BE49-F238E27FC236}">
                <a16:creationId xmlns:a16="http://schemas.microsoft.com/office/drawing/2014/main" xmlns="" id="{036613A3-C55E-45E3-A692-8C853BCE4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E938067-16DB-4DD3-8F7C-BFA78D2EAA5E}"/>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3767952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832212-3FDE-44A5-AC4C-D98A3002E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ABC1CD0-4776-43BE-BB56-335033B2EC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25D0E74-4755-4E01-935C-C884C8C92369}"/>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5" name="Footer Placeholder 4">
            <a:extLst>
              <a:ext uri="{FF2B5EF4-FFF2-40B4-BE49-F238E27FC236}">
                <a16:creationId xmlns:a16="http://schemas.microsoft.com/office/drawing/2014/main" xmlns="" id="{37A9DD76-2BD1-41B9-A647-A139E6A1E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310C8E4-CE5B-48CF-A6AB-5BF3D598196B}"/>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313995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54C598-AF5D-48D4-8A38-73A035F107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5CE3BCB-D7B7-42E3-9D3B-6842475130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A76C229-644C-40BC-AD17-A34E11FADF89}"/>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5" name="Footer Placeholder 4">
            <a:extLst>
              <a:ext uri="{FF2B5EF4-FFF2-40B4-BE49-F238E27FC236}">
                <a16:creationId xmlns:a16="http://schemas.microsoft.com/office/drawing/2014/main" xmlns="" id="{B687C1D2-063B-47EC-8D82-1D712F435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FEA81F3-1EAC-4CB4-90BE-BA4D8FF0CD02}"/>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1340346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56549F-A2DB-4D0E-B9BE-10AF7DC020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1FB7FF3-505D-441C-8D39-E9F7DCB9AC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D2793E4-2BC8-45D3-A935-F40DF3BBE4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3183C41E-7C97-4885-84CC-A9E0C051FC2E}"/>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6" name="Footer Placeholder 5">
            <a:extLst>
              <a:ext uri="{FF2B5EF4-FFF2-40B4-BE49-F238E27FC236}">
                <a16:creationId xmlns:a16="http://schemas.microsoft.com/office/drawing/2014/main" xmlns="" id="{BF7C8898-B702-49C8-B498-C19D99371F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73B38E7-6930-49B9-BE3F-190843C7DEF1}"/>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2677867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CAFF64-0B61-47C9-8835-B605DF20A1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E58B701-A94C-4665-B52A-1307BA2C4F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6FDA115-D984-4E69-875A-1E04FAACF1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ECCA3170-4B90-48B1-899A-DDCF7034DA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44A093B0-CD34-4CFB-865B-30A816D6C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4AC3907E-50FA-489B-8430-BA8B76E353D3}"/>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8" name="Footer Placeholder 7">
            <a:extLst>
              <a:ext uri="{FF2B5EF4-FFF2-40B4-BE49-F238E27FC236}">
                <a16:creationId xmlns:a16="http://schemas.microsoft.com/office/drawing/2014/main" xmlns="" id="{CEBF4B5A-8273-4B8C-B755-4C56F67D2E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9A22DFB-EB4F-4033-83E3-43484847F543}"/>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417386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CF5E69-85BE-4170-A141-B4233684B8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D0ADC60-DAE4-4D02-A84A-F54AC288CB0B}"/>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4" name="Footer Placeholder 3">
            <a:extLst>
              <a:ext uri="{FF2B5EF4-FFF2-40B4-BE49-F238E27FC236}">
                <a16:creationId xmlns:a16="http://schemas.microsoft.com/office/drawing/2014/main" xmlns="" id="{3D7AA42E-5C05-4BCD-BDC1-89EC431A0A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C50A33B-B9B5-4B46-B0CB-BFB30681F621}"/>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330279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E23CB98-2EA5-4C96-B448-D9D9B80E5258}"/>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3" name="Footer Placeholder 2">
            <a:extLst>
              <a:ext uri="{FF2B5EF4-FFF2-40B4-BE49-F238E27FC236}">
                <a16:creationId xmlns:a16="http://schemas.microsoft.com/office/drawing/2014/main" xmlns="" id="{B4463135-9FAE-4461-B81A-7FCA053688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02C71A0B-D53A-4919-8F2D-54242DC69084}"/>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1359980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4148BA-F52F-4803-AB63-FCCE993BEC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4BE71D6-C09A-422C-95BC-41229872D4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D3912C84-E6FD-44E5-8CFA-27EDA5FAE5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86A9CCC-FD0B-4035-A392-5921C7B0CD39}"/>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6" name="Footer Placeholder 5">
            <a:extLst>
              <a:ext uri="{FF2B5EF4-FFF2-40B4-BE49-F238E27FC236}">
                <a16:creationId xmlns:a16="http://schemas.microsoft.com/office/drawing/2014/main" xmlns="" id="{10ED6BB1-99C9-48BB-8869-055CCE82D2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EDF03BE-E0EA-4505-89E7-7DCCFBCEAFF6}"/>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3025768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38DB91-1B9E-4E2B-A521-023B86AD15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5DF5563D-D1BA-4D6F-9608-C1BDE860B2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DF33814-72F6-4F9D-AF12-B70A63B7D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3AD8E1D-0F61-4B27-8BCA-F5CC65F10342}"/>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6" name="Footer Placeholder 5">
            <a:extLst>
              <a:ext uri="{FF2B5EF4-FFF2-40B4-BE49-F238E27FC236}">
                <a16:creationId xmlns:a16="http://schemas.microsoft.com/office/drawing/2014/main" xmlns="" id="{91649C1E-C278-4FD3-B7DB-B9B090136B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A353B51-F6DD-42AC-AF95-26C4C3D2851C}"/>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388042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C9F9F7-4FCC-4559-A0B9-E646E38882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272755E3-322E-4C39-87D9-B837D07CA9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5F1FDD2-0742-4BA7-958F-B659F88DFD23}"/>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5" name="Footer Placeholder 4">
            <a:extLst>
              <a:ext uri="{FF2B5EF4-FFF2-40B4-BE49-F238E27FC236}">
                <a16:creationId xmlns:a16="http://schemas.microsoft.com/office/drawing/2014/main" xmlns="" id="{308E05AA-F26E-467F-ADDA-7F64C332A7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7E2B3BB-E3F9-4709-94C0-C2AE4F8519C9}"/>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2596888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A66C8F4-14AA-452D-8200-5B1B66AD8E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CFEBDF1C-A8D7-4BBF-8D88-9579DDEA62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C0658A2-5528-4714-B332-31148CC08EB0}"/>
              </a:ext>
            </a:extLst>
          </p:cNvPr>
          <p:cNvSpPr>
            <a:spLocks noGrp="1"/>
          </p:cNvSpPr>
          <p:nvPr>
            <p:ph type="dt" sz="half" idx="10"/>
          </p:nvPr>
        </p:nvSpPr>
        <p:spPr/>
        <p:txBody>
          <a:bodyPr/>
          <a:lstStyle/>
          <a:p>
            <a:fld id="{E559E995-2622-42D0-938B-693E354B7FD9}" type="datetimeFigureOut">
              <a:rPr lang="en-US" smtClean="0"/>
              <a:pPr/>
              <a:t>28-Sep-19</a:t>
            </a:fld>
            <a:endParaRPr lang="en-US"/>
          </a:p>
        </p:txBody>
      </p:sp>
      <p:sp>
        <p:nvSpPr>
          <p:cNvPr id="5" name="Footer Placeholder 4">
            <a:extLst>
              <a:ext uri="{FF2B5EF4-FFF2-40B4-BE49-F238E27FC236}">
                <a16:creationId xmlns:a16="http://schemas.microsoft.com/office/drawing/2014/main" xmlns="" id="{91A5334E-B5FA-413F-B7AF-235497484B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1E6AA5F-7E2B-427A-B22A-B5CAA9495BE5}"/>
              </a:ext>
            </a:extLst>
          </p:cNvPr>
          <p:cNvSpPr>
            <a:spLocks noGrp="1"/>
          </p:cNvSpPr>
          <p:nvPr>
            <p:ph type="sldNum" sz="quarter" idx="12"/>
          </p:nvPr>
        </p:nvSpPr>
        <p:spPr/>
        <p:txBody>
          <a:body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220827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96FDEDA-0804-488B-A8E6-D917E65E62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53EB0749-0AB4-4BA3-AC8B-6188A73EBD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6B74CA5-B643-4952-9B7A-AFA9EA4D1D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59E995-2622-42D0-938B-693E354B7FD9}" type="datetimeFigureOut">
              <a:rPr lang="en-US" smtClean="0"/>
              <a:pPr/>
              <a:t>28-Sep-19</a:t>
            </a:fld>
            <a:endParaRPr lang="en-US"/>
          </a:p>
        </p:txBody>
      </p:sp>
      <p:sp>
        <p:nvSpPr>
          <p:cNvPr id="5" name="Footer Placeholder 4">
            <a:extLst>
              <a:ext uri="{FF2B5EF4-FFF2-40B4-BE49-F238E27FC236}">
                <a16:creationId xmlns:a16="http://schemas.microsoft.com/office/drawing/2014/main" xmlns="" id="{A08822C7-6973-4F55-82B4-FD318F9B3F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27E6817-4F28-497E-BC30-BA2F209D2E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10313-F67B-4559-8128-D6AAEE132423}" type="slidenum">
              <a:rPr lang="en-US" smtClean="0"/>
              <a:pPr/>
              <a:t>‹#›</a:t>
            </a:fld>
            <a:endParaRPr lang="en-US"/>
          </a:p>
        </p:txBody>
      </p:sp>
    </p:spTree>
    <p:extLst>
      <p:ext uri="{BB962C8B-B14F-4D97-AF65-F5344CB8AC3E}">
        <p14:creationId xmlns:p14="http://schemas.microsoft.com/office/powerpoint/2010/main" xmlns="" val="1160076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05B0B80-7999-4083-B222-AA27AC26E893}"/>
              </a:ext>
            </a:extLst>
          </p:cNvPr>
          <p:cNvSpPr>
            <a:spLocks noGrp="1"/>
          </p:cNvSpPr>
          <p:nvPr>
            <p:ph type="title"/>
          </p:nvPr>
        </p:nvSpPr>
        <p:spPr>
          <a:xfrm>
            <a:off x="838200" y="365125"/>
            <a:ext cx="10515600" cy="549275"/>
          </a:xfrm>
        </p:spPr>
        <p:txBody>
          <a:bodyPr>
            <a:normAutofit fontScale="90000"/>
          </a:bodyPr>
          <a:lstStyle/>
          <a:p>
            <a:pPr algn="r"/>
            <a:r>
              <a:rPr lang="en-US" sz="2800" dirty="0">
                <a:latin typeface="Times New Roman" panose="02020603050405020304" pitchFamily="18" charset="0"/>
                <a:cs typeface="Times New Roman" panose="02020603050405020304" pitchFamily="18" charset="0"/>
              </a:rPr>
              <a:t>Running head: USE OF FACIAL RECOGNITION IN LAW ENFORCEMENT </a:t>
            </a:r>
          </a:p>
        </p:txBody>
      </p:sp>
      <p:sp>
        <p:nvSpPr>
          <p:cNvPr id="5" name="Content Placeholder 4">
            <a:extLst>
              <a:ext uri="{FF2B5EF4-FFF2-40B4-BE49-F238E27FC236}">
                <a16:creationId xmlns:a16="http://schemas.microsoft.com/office/drawing/2014/main" xmlns="" id="{6AA1F6C2-933D-44BA-9134-357E61768234}"/>
              </a:ext>
            </a:extLst>
          </p:cNvPr>
          <p:cNvSpPr>
            <a:spLocks noGrp="1"/>
          </p:cNvSpPr>
          <p:nvPr>
            <p:ph idx="1"/>
          </p:nvPr>
        </p:nvSpPr>
        <p:spPr>
          <a:xfrm>
            <a:off x="838200" y="1083212"/>
            <a:ext cx="10515600" cy="5093751"/>
          </a:xfrm>
        </p:spPr>
        <p:txBody>
          <a:bodyPr>
            <a:normAutofit/>
          </a:bodyPr>
          <a:lstStyle/>
          <a:p>
            <a:pPr algn="ctr"/>
            <a:endParaRPr lang="en-US" sz="2000" dirty="0">
              <a:latin typeface="Times New Roman" panose="02020603050405020304" pitchFamily="18" charset="0"/>
              <a:cs typeface="Times New Roman" panose="02020603050405020304" pitchFamily="18" charset="0"/>
            </a:endParaRPr>
          </a:p>
          <a:p>
            <a:pPr algn="ctr"/>
            <a:endParaRPr lang="en-US" sz="2000" dirty="0">
              <a:latin typeface="Times New Roman" panose="02020603050405020304" pitchFamily="18" charset="0"/>
              <a:cs typeface="Times New Roman" panose="02020603050405020304" pitchFamily="18" charset="0"/>
            </a:endParaRPr>
          </a:p>
          <a:p>
            <a:pPr algn="ct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Use of Facial Recognition in Law Enforcement </a:t>
            </a:r>
          </a:p>
          <a:p>
            <a:pPr marL="0" indent="0" algn="ctr">
              <a:buNone/>
            </a:pPr>
            <a:r>
              <a:rPr lang="en-US" sz="2000" dirty="0">
                <a:latin typeface="Times New Roman" panose="02020603050405020304" pitchFamily="18" charset="0"/>
                <a:cs typeface="Times New Roman" panose="02020603050405020304" pitchFamily="18" charset="0"/>
              </a:rPr>
              <a:t>student’s Name </a:t>
            </a:r>
          </a:p>
          <a:p>
            <a:pPr marL="0" indent="0" algn="ctr">
              <a:buNone/>
            </a:pPr>
            <a:r>
              <a:rPr lang="en-US" sz="2000" dirty="0">
                <a:latin typeface="Times New Roman" panose="02020603050405020304" pitchFamily="18" charset="0"/>
                <a:cs typeface="Times New Roman" panose="02020603050405020304" pitchFamily="18" charset="0"/>
              </a:rPr>
              <a:t>Institutional Affiliation </a:t>
            </a:r>
          </a:p>
          <a:p>
            <a:pPr marL="0" indent="0" algn="ctr">
              <a:buNone/>
            </a:pPr>
            <a:r>
              <a:rPr lang="en-US" sz="2000"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xmlns="" val="1582168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863029" y="1012004"/>
            <a:ext cx="3416158" cy="4795408"/>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Use of New Technologies in Law Enforcement </a:t>
            </a:r>
          </a:p>
        </p:txBody>
      </p:sp>
      <p:graphicFrame>
        <p:nvGraphicFramePr>
          <p:cNvPr id="27" name="Content Placeholder 2">
            <a:extLst>
              <a:ext uri="{FF2B5EF4-FFF2-40B4-BE49-F238E27FC236}">
                <a16:creationId xmlns:a16="http://schemas.microsoft.com/office/drawing/2014/main" xmlns="" id="{E57F3A90-401A-48BC-BA3C-2B458DFA3C7C}"/>
              </a:ext>
            </a:extLst>
          </p:cNvPr>
          <p:cNvGraphicFramePr>
            <a:graphicFrameLocks noGrp="1"/>
          </p:cNvGraphicFramePr>
          <p:nvPr>
            <p:ph idx="1"/>
            <p:extLst>
              <p:ext uri="{D42A27DB-BD31-4B8C-83A1-F6EECF244321}">
                <p14:modId xmlns:p14="http://schemas.microsoft.com/office/powerpoint/2010/main" xmlns="" val="372416333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157049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front, standing, holding&#10;&#10;Description automatically generated">
            <a:extLst>
              <a:ext uri="{FF2B5EF4-FFF2-40B4-BE49-F238E27FC236}">
                <a16:creationId xmlns:a16="http://schemas.microsoft.com/office/drawing/2014/main" xmlns="" id="{FC38AF8E-E1B4-4413-940A-9EF9835C2004}"/>
              </a:ext>
            </a:extLst>
          </p:cNvPr>
          <p:cNvPicPr>
            <a:picLocks noChangeAspect="1"/>
          </p:cNvPicPr>
          <p:nvPr/>
        </p:nvPicPr>
        <p:blipFill rotWithShape="1">
          <a:blip r:embed="rId3">
            <a:alphaModFix amt="35000"/>
          </a:blip>
          <a:srcRect b="15730"/>
          <a:stretch/>
        </p:blipFill>
        <p:spPr>
          <a:xfrm>
            <a:off x="20" y="1"/>
            <a:ext cx="12191980" cy="6857999"/>
          </a:xfrm>
          <a:prstGeom prst="rect">
            <a:avLst/>
          </a:prstGeom>
        </p:spPr>
      </p:pic>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838201" y="1065862"/>
            <a:ext cx="3313164" cy="4726276"/>
          </a:xfrm>
        </p:spPr>
        <p:txBody>
          <a:bodyPr>
            <a:normAutofit/>
          </a:bodyPr>
          <a:lstStyle/>
          <a:p>
            <a:pPr algn="r"/>
            <a:r>
              <a:rPr lang="en-US" sz="4000">
                <a:solidFill>
                  <a:srgbClr val="FFFFFF"/>
                </a:solidFill>
                <a:latin typeface="Times New Roman" panose="02020603050405020304" pitchFamily="18" charset="0"/>
                <a:cs typeface="Times New Roman" panose="02020603050405020304" pitchFamily="18" charset="0"/>
              </a:rPr>
              <a:t>Facial Recognition Software</a:t>
            </a:r>
          </a:p>
        </p:txBody>
      </p:sp>
      <p:cxnSp>
        <p:nvCxnSpPr>
          <p:cNvPr id="12" name="Straight Connector 11">
            <a:extLst>
              <a:ext uri="{FF2B5EF4-FFF2-40B4-BE49-F238E27FC236}">
                <a16:creationId xmlns:a16="http://schemas.microsoft.com/office/drawing/2014/main" xmlns=""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5155379" y="1065862"/>
            <a:ext cx="5744685" cy="4726276"/>
          </a:xfrm>
        </p:spPr>
        <p:txBody>
          <a:bodyPr anchor="ctr">
            <a:normAutofit/>
          </a:bodyPr>
          <a:lstStyle/>
          <a:p>
            <a:r>
              <a:rPr lang="en-US" sz="2000">
                <a:solidFill>
                  <a:srgbClr val="FFFFFF"/>
                </a:solidFill>
                <a:latin typeface="Times New Roman" panose="02020603050405020304" pitchFamily="18" charset="0"/>
                <a:cs typeface="Times New Roman" panose="02020603050405020304" pitchFamily="18" charset="0"/>
              </a:rPr>
              <a:t>Facial recognition is one of the controversial emerging technology in the law enforcement department. </a:t>
            </a:r>
          </a:p>
          <a:p>
            <a:r>
              <a:rPr lang="en-US" sz="2000">
                <a:solidFill>
                  <a:srgbClr val="FFFFFF"/>
                </a:solidFill>
                <a:latin typeface="Times New Roman" panose="02020603050405020304" pitchFamily="18" charset="0"/>
                <a:cs typeface="Times New Roman" panose="02020603050405020304" pitchFamily="18" charset="0"/>
              </a:rPr>
              <a:t>Most cities are fitted with video surveillance cameras that are powered by artificial intelligence. </a:t>
            </a:r>
          </a:p>
          <a:p>
            <a:r>
              <a:rPr lang="en-US" sz="2000">
                <a:solidFill>
                  <a:srgbClr val="FFFFFF"/>
                </a:solidFill>
                <a:latin typeface="Times New Roman" panose="02020603050405020304" pitchFamily="18" charset="0"/>
                <a:cs typeface="Times New Roman" panose="02020603050405020304" pitchFamily="18" charset="0"/>
              </a:rPr>
              <a:t>The technology is offering dazzling potential in crime prevention. </a:t>
            </a:r>
          </a:p>
          <a:p>
            <a:r>
              <a:rPr lang="en-US" sz="2000">
                <a:solidFill>
                  <a:srgbClr val="FFFFFF"/>
                </a:solidFill>
                <a:latin typeface="Times New Roman" panose="02020603050405020304" pitchFamily="18" charset="0"/>
                <a:cs typeface="Times New Roman" panose="02020603050405020304" pitchFamily="18" charset="0"/>
              </a:rPr>
              <a:t>In general, facial recognition is the aspect of using fed information in cameras from footages and going through databases to identify similar faces of the perpetrators. </a:t>
            </a:r>
          </a:p>
          <a:p>
            <a:endParaRPr lang="en-US" sz="20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9419713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4E5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Times New Roman" panose="02020603050405020304" pitchFamily="18" charset="0"/>
                <a:cs typeface="Times New Roman" panose="02020603050405020304" pitchFamily="18" charset="0"/>
              </a:rPr>
              <a:t>Investigative use of Facial Recognition </a:t>
            </a:r>
          </a:p>
        </p:txBody>
      </p:sp>
      <p:pic>
        <p:nvPicPr>
          <p:cNvPr id="4" name="Picture 3">
            <a:extLst>
              <a:ext uri="{FF2B5EF4-FFF2-40B4-BE49-F238E27FC236}">
                <a16:creationId xmlns:a16="http://schemas.microsoft.com/office/drawing/2014/main" xmlns="" id="{C268605D-1762-4937-88F1-6746374EDF69}"/>
              </a:ext>
            </a:extLst>
          </p:cNvPr>
          <p:cNvPicPr>
            <a:picLocks noChangeAspect="1"/>
          </p:cNvPicPr>
          <p:nvPr/>
        </p:nvPicPr>
        <p:blipFill rotWithShape="1">
          <a:blip r:embed="rId3"/>
          <a:srcRect t="7374" r="1" b="5120"/>
          <a:stretch/>
        </p:blipFill>
        <p:spPr>
          <a:xfrm>
            <a:off x="327547" y="321733"/>
            <a:ext cx="7058306" cy="4107392"/>
          </a:xfrm>
          <a:prstGeom prst="rect">
            <a:avLst/>
          </a:prstGeom>
        </p:spPr>
      </p:pic>
      <p:sp>
        <p:nvSpPr>
          <p:cNvPr id="15" name="Rectangle 10">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8029319" y="917725"/>
            <a:ext cx="3424739" cy="4852362"/>
          </a:xfrm>
        </p:spPr>
        <p:txBody>
          <a:bodyPr anchor="ctr">
            <a:normAutofit/>
          </a:bodyPr>
          <a:lstStyle/>
          <a:p>
            <a:r>
              <a:rPr lang="en-US" sz="1600">
                <a:solidFill>
                  <a:srgbClr val="FFFFFF"/>
                </a:solidFill>
                <a:latin typeface="Times New Roman" panose="02020603050405020304" pitchFamily="18" charset="0"/>
                <a:cs typeface="Times New Roman" panose="02020603050405020304" pitchFamily="18" charset="0"/>
              </a:rPr>
              <a:t>Facial recognition technology is used by law enforcement in the general surveillance. </a:t>
            </a:r>
          </a:p>
          <a:p>
            <a:r>
              <a:rPr lang="en-US" sz="1600">
                <a:solidFill>
                  <a:srgbClr val="FFFFFF"/>
                </a:solidFill>
                <a:latin typeface="Times New Roman" panose="02020603050405020304" pitchFamily="18" charset="0"/>
                <a:cs typeface="Times New Roman" panose="02020603050405020304" pitchFamily="18" charset="0"/>
              </a:rPr>
              <a:t>For instance, in 2001, it was used in the Super Bowl in Florida in screening for potential criminals from the event. </a:t>
            </a:r>
          </a:p>
          <a:p>
            <a:r>
              <a:rPr lang="en-US" sz="1600">
                <a:solidFill>
                  <a:srgbClr val="FFFFFF"/>
                </a:solidFill>
                <a:latin typeface="Times New Roman" panose="02020603050405020304" pitchFamily="18" charset="0"/>
                <a:cs typeface="Times New Roman" panose="02020603050405020304" pitchFamily="18" charset="0"/>
              </a:rPr>
              <a:t>However, the results from this case were mixed as 19 people were identified only to be regarded as minor criminals  resulting in some false positive identification. </a:t>
            </a:r>
          </a:p>
          <a:p>
            <a:r>
              <a:rPr lang="en-US" sz="1600">
                <a:solidFill>
                  <a:srgbClr val="FFFFFF"/>
                </a:solidFill>
                <a:latin typeface="Times New Roman" panose="02020603050405020304" pitchFamily="18" charset="0"/>
                <a:cs typeface="Times New Roman" panose="02020603050405020304" pitchFamily="18" charset="0"/>
              </a:rPr>
              <a:t>There have been developments rom then with the recent being its use in Baltimore police  in the monitoring of protesters in an unrest and rioting after death of Freddie Gray.</a:t>
            </a:r>
          </a:p>
          <a:p>
            <a:r>
              <a:rPr lang="en-US" sz="1600">
                <a:solidFill>
                  <a:srgbClr val="FFFFFF"/>
                </a:solidFill>
                <a:latin typeface="Times New Roman" panose="02020603050405020304" pitchFamily="18" charset="0"/>
                <a:cs typeface="Times New Roman" panose="02020603050405020304" pitchFamily="18" charset="0"/>
              </a:rPr>
              <a:t>Protesters were arrested later and apprehended.</a:t>
            </a:r>
          </a:p>
          <a:p>
            <a:endParaRPr lang="en-US" sz="16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5452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3F6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Times New Roman" panose="02020603050405020304" pitchFamily="18" charset="0"/>
                <a:cs typeface="Times New Roman" panose="02020603050405020304" pitchFamily="18" charset="0"/>
              </a:rPr>
              <a:t>Targeted Photo Comparison</a:t>
            </a:r>
          </a:p>
        </p:txBody>
      </p:sp>
      <p:pic>
        <p:nvPicPr>
          <p:cNvPr id="4" name="Picture 3">
            <a:extLst>
              <a:ext uri="{FF2B5EF4-FFF2-40B4-BE49-F238E27FC236}">
                <a16:creationId xmlns:a16="http://schemas.microsoft.com/office/drawing/2014/main" xmlns="" id="{5A7359D4-7F33-4CDA-9F3C-50DD9C2A2661}"/>
              </a:ext>
            </a:extLst>
          </p:cNvPr>
          <p:cNvPicPr>
            <a:picLocks noChangeAspect="1"/>
          </p:cNvPicPr>
          <p:nvPr/>
        </p:nvPicPr>
        <p:blipFill rotWithShape="1">
          <a:blip r:embed="rId3"/>
          <a:srcRect l="3767" r="2" b="2"/>
          <a:stretch/>
        </p:blipFill>
        <p:spPr>
          <a:xfrm>
            <a:off x="327547" y="321733"/>
            <a:ext cx="7058306" cy="4107392"/>
          </a:xfrm>
          <a:prstGeom prst="rect">
            <a:avLst/>
          </a:prstGeom>
        </p:spPr>
      </p:pic>
      <p:sp>
        <p:nvSpPr>
          <p:cNvPr id="16" name="Rectangle 10">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8029319" y="917725"/>
            <a:ext cx="3424739" cy="4852362"/>
          </a:xfrm>
        </p:spPr>
        <p:txBody>
          <a:bodyPr anchor="ctr">
            <a:normAutofit/>
          </a:bodyPr>
          <a:lstStyle/>
          <a:p>
            <a:r>
              <a:rPr lang="en-US" sz="2000">
                <a:solidFill>
                  <a:srgbClr val="FFFFFF"/>
                </a:solidFill>
                <a:latin typeface="Times New Roman" panose="02020603050405020304" pitchFamily="18" charset="0"/>
                <a:cs typeface="Times New Roman" panose="02020603050405020304" pitchFamily="18" charset="0"/>
              </a:rPr>
              <a:t>Despite general surveillance posing some problems in the use of facial recognition, the facial recognition technology has been used in effective identity of thousands of criminal suspects that are related to fraud with cases of driver license frauds. </a:t>
            </a:r>
          </a:p>
          <a:p>
            <a:r>
              <a:rPr lang="en-US" sz="2000">
                <a:solidFill>
                  <a:srgbClr val="FFFFFF"/>
                </a:solidFill>
                <a:latin typeface="Times New Roman" panose="02020603050405020304" pitchFamily="18" charset="0"/>
                <a:cs typeface="Times New Roman" panose="02020603050405020304" pitchFamily="18" charset="0"/>
              </a:rPr>
              <a:t>Airports use facial recognition technology to aid passengers boarding planes based on the photographic images taken and not boarding passes. </a:t>
            </a:r>
          </a:p>
          <a:p>
            <a:endParaRPr lang="en-US" sz="20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00051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863029" y="1012004"/>
            <a:ext cx="3416158" cy="4795408"/>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Impact of Facial Recognition Technology on Law Enforcement </a:t>
            </a:r>
          </a:p>
        </p:txBody>
      </p:sp>
      <p:graphicFrame>
        <p:nvGraphicFramePr>
          <p:cNvPr id="5" name="Content Placeholder 2">
            <a:extLst>
              <a:ext uri="{FF2B5EF4-FFF2-40B4-BE49-F238E27FC236}">
                <a16:creationId xmlns:a16="http://schemas.microsoft.com/office/drawing/2014/main" xmlns="" id="{99B83BC6-E211-4C14-AAFA-CED39D429CDA}"/>
              </a:ext>
            </a:extLst>
          </p:cNvPr>
          <p:cNvGraphicFramePr>
            <a:graphicFrameLocks noGrp="1"/>
          </p:cNvGraphicFramePr>
          <p:nvPr>
            <p:ph idx="1"/>
            <p:extLst>
              <p:ext uri="{D42A27DB-BD31-4B8C-83A1-F6EECF244321}">
                <p14:modId xmlns:p14="http://schemas.microsoft.com/office/powerpoint/2010/main" xmlns="" val="301869136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147691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3E58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524256" y="4767072"/>
            <a:ext cx="6594189" cy="1625210"/>
          </a:xfrm>
        </p:spPr>
        <p:txBody>
          <a:bodyPr>
            <a:normAutofit/>
          </a:bodyPr>
          <a:lstStyle/>
          <a:p>
            <a:pPr algn="r"/>
            <a:r>
              <a:rPr lang="en-US" sz="3700">
                <a:solidFill>
                  <a:srgbClr val="FFFFFF"/>
                </a:solidFill>
                <a:latin typeface="Times New Roman" panose="02020603050405020304" pitchFamily="18" charset="0"/>
                <a:cs typeface="Times New Roman" panose="02020603050405020304" pitchFamily="18" charset="0"/>
              </a:rPr>
              <a:t>Current use of Facial Recognition in Law Enforcement </a:t>
            </a:r>
          </a:p>
        </p:txBody>
      </p:sp>
      <p:pic>
        <p:nvPicPr>
          <p:cNvPr id="4" name="Picture 3">
            <a:extLst>
              <a:ext uri="{FF2B5EF4-FFF2-40B4-BE49-F238E27FC236}">
                <a16:creationId xmlns:a16="http://schemas.microsoft.com/office/drawing/2014/main" xmlns="" id="{B453DD0E-B59F-4670-A8A5-8371F375F4C8}"/>
              </a:ext>
            </a:extLst>
          </p:cNvPr>
          <p:cNvPicPr>
            <a:picLocks noChangeAspect="1"/>
          </p:cNvPicPr>
          <p:nvPr/>
        </p:nvPicPr>
        <p:blipFill rotWithShape="1">
          <a:blip r:embed="rId3"/>
          <a:srcRect r="1" b="12494"/>
          <a:stretch/>
        </p:blipFill>
        <p:spPr>
          <a:xfrm>
            <a:off x="327547" y="321733"/>
            <a:ext cx="7058306" cy="4107392"/>
          </a:xfrm>
          <a:prstGeom prst="rect">
            <a:avLst/>
          </a:prstGeom>
        </p:spPr>
      </p:pic>
      <p:sp>
        <p:nvSpPr>
          <p:cNvPr id="11" name="Rectangle 10">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8029319" y="917725"/>
            <a:ext cx="3424739" cy="4852362"/>
          </a:xfrm>
        </p:spPr>
        <p:txBody>
          <a:bodyPr anchor="ctr">
            <a:normAutofit/>
          </a:bodyPr>
          <a:lstStyle/>
          <a:p>
            <a:r>
              <a:rPr lang="en-US" sz="2000">
                <a:solidFill>
                  <a:srgbClr val="FFFFFF"/>
                </a:solidFill>
                <a:latin typeface="Times New Roman" panose="02020603050405020304" pitchFamily="18" charset="0"/>
                <a:cs typeface="Times New Roman" panose="02020603050405020304" pitchFamily="18" charset="0"/>
              </a:rPr>
              <a:t>Law enforcement agencies are appreciating the development of technology and further looking for ways of increasing their service through technology. </a:t>
            </a:r>
          </a:p>
          <a:p>
            <a:r>
              <a:rPr lang="en-US" sz="2000">
                <a:solidFill>
                  <a:srgbClr val="FFFFFF"/>
                </a:solidFill>
                <a:latin typeface="Times New Roman" panose="02020603050405020304" pitchFamily="18" charset="0"/>
                <a:cs typeface="Times New Roman" panose="02020603050405020304" pitchFamily="18" charset="0"/>
              </a:rPr>
              <a:t>Facial recognition  is promising effective criminal detection from the recent developments. </a:t>
            </a:r>
          </a:p>
          <a:p>
            <a:r>
              <a:rPr lang="en-US" sz="2000">
                <a:solidFill>
                  <a:srgbClr val="FFFFFF"/>
                </a:solidFill>
                <a:latin typeface="Times New Roman" panose="02020603050405020304" pitchFamily="18" charset="0"/>
                <a:cs typeface="Times New Roman" panose="02020603050405020304" pitchFamily="18" charset="0"/>
              </a:rPr>
              <a:t>As technology shifts, it is believed that more inventions are being made to facilitate and increase effective use of facial recognition in more law enforcement sectors. </a:t>
            </a:r>
          </a:p>
          <a:p>
            <a:endParaRPr lang="en-US" sz="20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4030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7">
            <a:extLst>
              <a:ext uri="{FF2B5EF4-FFF2-40B4-BE49-F238E27FC236}">
                <a16:creationId xmlns:a16="http://schemas.microsoft.com/office/drawing/2014/main" xmlns=""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27546" y="4572000"/>
            <a:ext cx="7058307" cy="1964266"/>
          </a:xfrm>
          <a:prstGeom prst="rect">
            <a:avLst/>
          </a:prstGeom>
          <a:solidFill>
            <a:srgbClr val="423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Times New Roman" panose="02020603050405020304" pitchFamily="18" charset="0"/>
                <a:cs typeface="Times New Roman" panose="02020603050405020304" pitchFamily="18" charset="0"/>
              </a:rPr>
              <a:t>Expectations From the Use of Facial Recognition </a:t>
            </a:r>
          </a:p>
        </p:txBody>
      </p:sp>
      <p:pic>
        <p:nvPicPr>
          <p:cNvPr id="4" name="Picture 3">
            <a:extLst>
              <a:ext uri="{FF2B5EF4-FFF2-40B4-BE49-F238E27FC236}">
                <a16:creationId xmlns:a16="http://schemas.microsoft.com/office/drawing/2014/main" xmlns="" id="{6A95C1A9-1953-4026-8AC4-6419C9BDAD36}"/>
              </a:ext>
            </a:extLst>
          </p:cNvPr>
          <p:cNvPicPr>
            <a:picLocks noChangeAspect="1"/>
          </p:cNvPicPr>
          <p:nvPr/>
        </p:nvPicPr>
        <p:blipFill rotWithShape="1">
          <a:blip r:embed="rId2"/>
          <a:srcRect r="1" b="8719"/>
          <a:stretch/>
        </p:blipFill>
        <p:spPr>
          <a:xfrm>
            <a:off x="327547" y="321733"/>
            <a:ext cx="7058306" cy="4107392"/>
          </a:xfrm>
          <a:prstGeom prst="rect">
            <a:avLst/>
          </a:prstGeom>
        </p:spPr>
      </p:pic>
      <p:sp>
        <p:nvSpPr>
          <p:cNvPr id="20" name="Rectangle 19">
            <a:extLst>
              <a:ext uri="{FF2B5EF4-FFF2-40B4-BE49-F238E27FC236}">
                <a16:creationId xmlns:a16="http://schemas.microsoft.com/office/drawing/2014/main" xmlns=""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8029319" y="917725"/>
            <a:ext cx="3424739" cy="4852362"/>
          </a:xfrm>
        </p:spPr>
        <p:txBody>
          <a:bodyPr anchor="ctr">
            <a:normAutofit/>
          </a:bodyPr>
          <a:lstStyle/>
          <a:p>
            <a:r>
              <a:rPr lang="en-US" sz="1700">
                <a:solidFill>
                  <a:srgbClr val="FFFFFF"/>
                </a:solidFill>
                <a:latin typeface="Times New Roman" panose="02020603050405020304" pitchFamily="18" charset="0"/>
                <a:cs typeface="Times New Roman" panose="02020603050405020304" pitchFamily="18" charset="0"/>
              </a:rPr>
              <a:t>There is nothing anticipated like reducing the time and resource for criminal identification. </a:t>
            </a:r>
          </a:p>
          <a:p>
            <a:r>
              <a:rPr lang="en-US" sz="1700">
                <a:solidFill>
                  <a:srgbClr val="FFFFFF"/>
                </a:solidFill>
                <a:latin typeface="Times New Roman" panose="02020603050405020304" pitchFamily="18" charset="0"/>
                <a:cs typeface="Times New Roman" panose="02020603050405020304" pitchFamily="18" charset="0"/>
              </a:rPr>
              <a:t>The use of  increased technology in criminal law enforcement is geared towards justifying cases in the shortest tie possible. </a:t>
            </a:r>
          </a:p>
          <a:p>
            <a:r>
              <a:rPr lang="en-US" sz="1700">
                <a:solidFill>
                  <a:srgbClr val="FFFFFF"/>
                </a:solidFill>
                <a:latin typeface="Times New Roman" panose="02020603050405020304" pitchFamily="18" charset="0"/>
                <a:cs typeface="Times New Roman" panose="02020603050405020304" pitchFamily="18" charset="0"/>
              </a:rPr>
              <a:t>Facial recognition technology in law enforcement in unforeseeable to revolutionize the way criminal justice systems and as well facilitate the upending of criminals. </a:t>
            </a:r>
          </a:p>
          <a:p>
            <a:r>
              <a:rPr lang="en-US" sz="1700">
                <a:solidFill>
                  <a:srgbClr val="FFFFFF"/>
                </a:solidFill>
                <a:latin typeface="Times New Roman" panose="02020603050405020304" pitchFamily="18" charset="0"/>
                <a:cs typeface="Times New Roman" panose="02020603050405020304" pitchFamily="18" charset="0"/>
              </a:rPr>
              <a:t>Recent advances indicate a more specific and accountable criminal detention systems through facial recognition. </a:t>
            </a:r>
          </a:p>
          <a:p>
            <a:endParaRPr lang="en-US" sz="1700">
              <a:solidFill>
                <a:srgbClr val="FFFF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4185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1AEB8A9-B768-4E30-BA55-D919E668734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643467" y="640080"/>
            <a:ext cx="3096427" cy="5613236"/>
          </a:xfrm>
        </p:spPr>
        <p:txBody>
          <a:bodyPr anchor="ctr">
            <a:normAutofit/>
          </a:bodyPr>
          <a:lstStyle/>
          <a:p>
            <a:r>
              <a:rPr lang="en-US" sz="3400">
                <a:solidFill>
                  <a:srgbClr val="FFFFFF"/>
                </a:solidFill>
                <a:latin typeface="Times New Roman" panose="02020603050405020304" pitchFamily="18" charset="0"/>
                <a:cs typeface="Times New Roman" panose="02020603050405020304" pitchFamily="18" charset="0"/>
              </a:rPr>
              <a:t>Misconceptions on Facial Recognition Technology</a:t>
            </a:r>
          </a:p>
        </p:txBody>
      </p: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4699818" y="640082"/>
            <a:ext cx="6848715" cy="2484884"/>
          </a:xfrm>
        </p:spPr>
        <p:txBody>
          <a:bodyPr anchor="ctr">
            <a:normAutofit/>
          </a:bodyPr>
          <a:lstStyle/>
          <a:p>
            <a:r>
              <a:rPr lang="en-US" sz="1700">
                <a:latin typeface="Times New Roman" panose="02020603050405020304" pitchFamily="18" charset="0"/>
                <a:cs typeface="Times New Roman" panose="02020603050405020304" pitchFamily="18" charset="0"/>
              </a:rPr>
              <a:t>The proponent use of Facial Recognition technology by police argue that,</a:t>
            </a:r>
          </a:p>
          <a:p>
            <a:r>
              <a:rPr lang="en-US" sz="1700">
                <a:latin typeface="Times New Roman" panose="02020603050405020304" pitchFamily="18" charset="0"/>
                <a:cs typeface="Times New Roman" panose="02020603050405020304" pitchFamily="18" charset="0"/>
              </a:rPr>
              <a:t>Privacy of a person's face cannot be expected once it has been taken out to the public.</a:t>
            </a:r>
          </a:p>
          <a:p>
            <a:r>
              <a:rPr lang="en-US" sz="1700">
                <a:latin typeface="Times New Roman" panose="02020603050405020304" pitchFamily="18" charset="0"/>
                <a:cs typeface="Times New Roman" panose="02020603050405020304" pitchFamily="18" charset="0"/>
              </a:rPr>
              <a:t>That any intrusion of privacy is a small price to pay for the increased safety of the public.</a:t>
            </a:r>
          </a:p>
          <a:p>
            <a:r>
              <a:rPr lang="en-US" sz="1700">
                <a:latin typeface="Times New Roman" panose="02020603050405020304" pitchFamily="18" charset="0"/>
                <a:cs typeface="Times New Roman" panose="02020603050405020304" pitchFamily="18" charset="0"/>
              </a:rPr>
              <a:t>However, this is a misconception since the government has already a digital algorithm of a person face in form of ID and thus there is nothing wrong. </a:t>
            </a:r>
          </a:p>
          <a:p>
            <a:endParaRPr lang="en-US" sz="170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93D8484A-F20D-404D-9976-2540A9ABE7E7}"/>
              </a:ext>
            </a:extLst>
          </p:cNvPr>
          <p:cNvPicPr>
            <a:picLocks noChangeAspect="1"/>
          </p:cNvPicPr>
          <p:nvPr/>
        </p:nvPicPr>
        <p:blipFill>
          <a:blip r:embed="rId3"/>
          <a:stretch>
            <a:fillRect/>
          </a:stretch>
        </p:blipFill>
        <p:spPr>
          <a:xfrm>
            <a:off x="5587945" y="3446698"/>
            <a:ext cx="5026939" cy="2488335"/>
          </a:xfrm>
          <a:prstGeom prst="rect">
            <a:avLst/>
          </a:prstGeom>
        </p:spPr>
      </p:pic>
    </p:spTree>
    <p:extLst>
      <p:ext uri="{BB962C8B-B14F-4D97-AF65-F5344CB8AC3E}">
        <p14:creationId xmlns:p14="http://schemas.microsoft.com/office/powerpoint/2010/main" xmlns="" val="1988550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xmlns="" id="{EE1FC7B4-E4A7-4452-B413-1A623E3A72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3">
            <a:extLst>
              <a:ext uri="{FF2B5EF4-FFF2-40B4-BE49-F238E27FC236}">
                <a16:creationId xmlns:a16="http://schemas.microsoft.com/office/drawing/2014/main" xmlns="" id="{E0709AF0-24F0-4486-B189-BE6386BD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xmlns="" id="{FBE3B62F-5853-4A3C-B050-6186351A7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833002" y="448253"/>
            <a:ext cx="10520702" cy="1325563"/>
          </a:xfrm>
        </p:spPr>
        <p:txBody>
          <a:bodyPr>
            <a:normAutofit/>
          </a:bodyPr>
          <a:lstStyle/>
          <a:p>
            <a:r>
              <a:rPr lang="en-US">
                <a:latin typeface="Times New Roman" panose="02020603050405020304" pitchFamily="18" charset="0"/>
                <a:cs typeface="Times New Roman" panose="02020603050405020304" pitchFamily="18" charset="0"/>
              </a:rPr>
              <a:t>Citizen’s perception of the use of Facial Recognition </a:t>
            </a:r>
          </a:p>
        </p:txBody>
      </p:sp>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838200" y="2191807"/>
            <a:ext cx="4936067" cy="3985155"/>
          </a:xfrm>
        </p:spPr>
        <p:txBody>
          <a:bodyPr>
            <a:normAutofit/>
          </a:bodyPr>
          <a:lstStyle/>
          <a:p>
            <a:r>
              <a:rPr lang="en-US" sz="1900">
                <a:latin typeface="Times New Roman" panose="02020603050405020304" pitchFamily="18" charset="0"/>
                <a:cs typeface="Times New Roman" panose="02020603050405020304" pitchFamily="18" charset="0"/>
              </a:rPr>
              <a:t>Every citizen has come into terms with the increasing technologies in the world. </a:t>
            </a:r>
          </a:p>
          <a:p>
            <a:r>
              <a:rPr lang="en-US" sz="1900">
                <a:latin typeface="Times New Roman" panose="02020603050405020304" pitchFamily="18" charset="0"/>
                <a:cs typeface="Times New Roman" panose="02020603050405020304" pitchFamily="18" charset="0"/>
              </a:rPr>
              <a:t>The use of Facial recognition is a bold step that has been accepted by many despite the opposition of public safety. </a:t>
            </a:r>
          </a:p>
          <a:p>
            <a:r>
              <a:rPr lang="en-US" sz="1900">
                <a:latin typeface="Times New Roman" panose="02020603050405020304" pitchFamily="18" charset="0"/>
                <a:cs typeface="Times New Roman" panose="02020603050405020304" pitchFamily="18" charset="0"/>
              </a:rPr>
              <a:t>It is, however, understandable that all is meant for the safety of the public and thus, there should be no objection towards the use of the technology. </a:t>
            </a:r>
          </a:p>
          <a:p>
            <a:r>
              <a:rPr lang="en-US" sz="1900">
                <a:latin typeface="Times New Roman" panose="02020603050405020304" pitchFamily="18" charset="0"/>
                <a:cs typeface="Times New Roman" panose="02020603050405020304" pitchFamily="18" charset="0"/>
              </a:rPr>
              <a:t>In early times, before the efficacy of the technology and mis-identity, the perception of the use of Facial recognition was low and citizens never believed in its effectiveness. </a:t>
            </a:r>
          </a:p>
          <a:p>
            <a:endParaRPr lang="en-US" sz="190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6CEE1510-E547-43B0-AB98-708BC0BEFFA9}"/>
              </a:ext>
            </a:extLst>
          </p:cNvPr>
          <p:cNvPicPr>
            <a:picLocks noChangeAspect="1"/>
          </p:cNvPicPr>
          <p:nvPr/>
        </p:nvPicPr>
        <p:blipFill>
          <a:blip r:embed="rId3"/>
          <a:stretch>
            <a:fillRect/>
          </a:stretch>
        </p:blipFill>
        <p:spPr>
          <a:xfrm>
            <a:off x="6417734" y="2870183"/>
            <a:ext cx="4935970" cy="2628404"/>
          </a:xfrm>
          <a:prstGeom prst="rect">
            <a:avLst/>
          </a:prstGeom>
        </p:spPr>
      </p:pic>
    </p:spTree>
    <p:extLst>
      <p:ext uri="{BB962C8B-B14F-4D97-AF65-F5344CB8AC3E}">
        <p14:creationId xmlns:p14="http://schemas.microsoft.com/office/powerpoint/2010/main" xmlns="" val="98268657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801098" y="1396289"/>
            <a:ext cx="5277333" cy="1325563"/>
          </a:xfrm>
        </p:spPr>
        <p:txBody>
          <a:bodyPr>
            <a:normAutofit/>
          </a:bodyPr>
          <a:lstStyle/>
          <a:p>
            <a:r>
              <a:rPr lang="en-US" sz="3400">
                <a:latin typeface="Times New Roman" panose="02020603050405020304" pitchFamily="18" charset="0"/>
                <a:cs typeface="Times New Roman" panose="02020603050405020304" pitchFamily="18" charset="0"/>
              </a:rPr>
              <a:t>Merits of Facial Recognition in Law Enforcement </a:t>
            </a:r>
          </a:p>
        </p:txBody>
      </p:sp>
      <p:sp>
        <p:nvSpPr>
          <p:cNvPr id="10" name="Freeform: Shape 9">
            <a:extLst>
              <a:ext uri="{FF2B5EF4-FFF2-40B4-BE49-F238E27FC236}">
                <a16:creationId xmlns:a16="http://schemas.microsoft.com/office/drawing/2014/main" xmlns="" id="{432691CC-4AB8-48AF-B822-EBF7F4E9E6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91407"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object, person, child, boy&#10;&#10;Description automatically generated">
            <a:extLst>
              <a:ext uri="{FF2B5EF4-FFF2-40B4-BE49-F238E27FC236}">
                <a16:creationId xmlns:a16="http://schemas.microsoft.com/office/drawing/2014/main" xmlns="" id="{29F54784-BBCB-46AC-AF1E-98621BB78F02}"/>
              </a:ext>
            </a:extLst>
          </p:cNvPr>
          <p:cNvPicPr>
            <a:picLocks noChangeAspect="1"/>
          </p:cNvPicPr>
          <p:nvPr/>
        </p:nvPicPr>
        <p:blipFill rotWithShape="1">
          <a:blip r:embed="rId3"/>
          <a:srcRect t="14898" r="-4" b="-4"/>
          <a:stretch/>
        </p:blipFill>
        <p:spPr>
          <a:xfrm>
            <a:off x="6355999" y="1"/>
            <a:ext cx="4151376" cy="2349401"/>
          </a:xfrm>
          <a:custGeom>
            <a:avLst/>
            <a:gdLst>
              <a:gd name="connsiteX0" fmla="*/ 20101 w 4151376"/>
              <a:gd name="connsiteY0" fmla="*/ 0 h 2349401"/>
              <a:gd name="connsiteX1" fmla="*/ 4131276 w 4151376"/>
              <a:gd name="connsiteY1" fmla="*/ 0 h 2349401"/>
              <a:gd name="connsiteX2" fmla="*/ 4140659 w 4151376"/>
              <a:gd name="connsiteY2" fmla="*/ 61486 h 2349401"/>
              <a:gd name="connsiteX3" fmla="*/ 4151376 w 4151376"/>
              <a:gd name="connsiteY3" fmla="*/ 273713 h 2349401"/>
              <a:gd name="connsiteX4" fmla="*/ 2075688 w 4151376"/>
              <a:gd name="connsiteY4" fmla="*/ 2349401 h 2349401"/>
              <a:gd name="connsiteX5" fmla="*/ 0 w 4151376"/>
              <a:gd name="connsiteY5" fmla="*/ 273713 h 2349401"/>
              <a:gd name="connsiteX6" fmla="*/ 10717 w 4151376"/>
              <a:gd name="connsiteY6" fmla="*/ 61486 h 234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p:spPr>
      </p:pic>
      <p:sp>
        <p:nvSpPr>
          <p:cNvPr id="3" name="Content Placeholder 2">
            <a:extLst>
              <a:ext uri="{FF2B5EF4-FFF2-40B4-BE49-F238E27FC236}">
                <a16:creationId xmlns:a16="http://schemas.microsoft.com/office/drawing/2014/main" xmlns="" id="{D7F59A3F-D208-4A86-BB4E-9AC2663B44F6}"/>
              </a:ext>
            </a:extLst>
          </p:cNvPr>
          <p:cNvSpPr>
            <a:spLocks noGrp="1"/>
          </p:cNvSpPr>
          <p:nvPr>
            <p:ph idx="1"/>
          </p:nvPr>
        </p:nvSpPr>
        <p:spPr>
          <a:xfrm>
            <a:off x="805543" y="2871982"/>
            <a:ext cx="5272888" cy="3181684"/>
          </a:xfrm>
        </p:spPr>
        <p:txBody>
          <a:bodyPr anchor="t">
            <a:normAutofit/>
          </a:bodyPr>
          <a:lstStyle/>
          <a:p>
            <a:r>
              <a:rPr lang="en-US" sz="1800">
                <a:latin typeface="Times New Roman" panose="02020603050405020304" pitchFamily="18" charset="0"/>
                <a:cs typeface="Times New Roman" panose="02020603050405020304" pitchFamily="18" charset="0"/>
              </a:rPr>
              <a:t>Faster crime detection</a:t>
            </a:r>
          </a:p>
          <a:p>
            <a:r>
              <a:rPr lang="en-US" sz="1800">
                <a:latin typeface="Times New Roman" panose="02020603050405020304" pitchFamily="18" charset="0"/>
                <a:cs typeface="Times New Roman" panose="02020603050405020304" pitchFamily="18" charset="0"/>
              </a:rPr>
              <a:t>Specificity in detection of crime perpetrators</a:t>
            </a:r>
          </a:p>
          <a:p>
            <a:r>
              <a:rPr lang="en-US" sz="1800">
                <a:latin typeface="Times New Roman" panose="02020603050405020304" pitchFamily="18" charset="0"/>
                <a:cs typeface="Times New Roman" panose="02020603050405020304" pitchFamily="18" charset="0"/>
              </a:rPr>
              <a:t>Increased safety and security </a:t>
            </a:r>
          </a:p>
          <a:p>
            <a:r>
              <a:rPr lang="en-US" sz="1800">
                <a:latin typeface="Times New Roman" panose="02020603050405020304" pitchFamily="18" charset="0"/>
                <a:cs typeface="Times New Roman" panose="02020603050405020304" pitchFamily="18" charset="0"/>
              </a:rPr>
              <a:t>Quick, automatic and seamless facial experience. </a:t>
            </a:r>
          </a:p>
          <a:p>
            <a:r>
              <a:rPr lang="en-US" sz="1800">
                <a:latin typeface="Times New Roman" panose="02020603050405020304" pitchFamily="18" charset="0"/>
                <a:cs typeface="Times New Roman" panose="02020603050405020304" pitchFamily="18" charset="0"/>
              </a:rPr>
              <a:t>Convenient </a:t>
            </a:r>
          </a:p>
          <a:p>
            <a:endParaRPr lang="en-US" sz="1800">
              <a:latin typeface="Times New Roman" panose="02020603050405020304" pitchFamily="18" charset="0"/>
              <a:cs typeface="Times New Roman" panose="02020603050405020304" pitchFamily="18" charset="0"/>
            </a:endParaRPr>
          </a:p>
        </p:txBody>
      </p:sp>
      <p:sp>
        <p:nvSpPr>
          <p:cNvPr id="12" name="Freeform: Shape 11">
            <a:extLst>
              <a:ext uri="{FF2B5EF4-FFF2-40B4-BE49-F238E27FC236}">
                <a16:creationId xmlns:a16="http://schemas.microsoft.com/office/drawing/2014/main" xmlns="" id="{D6A8E1B4-B839-4C58-B08A-F0B0945808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25130" y="2909477"/>
            <a:ext cx="4966870" cy="3948522"/>
          </a:xfrm>
          <a:custGeom>
            <a:avLst/>
            <a:gdLst>
              <a:gd name="connsiteX0" fmla="*/ 2748962 w 4966870"/>
              <a:gd name="connsiteY0" fmla="*/ 0 h 3948522"/>
              <a:gd name="connsiteX1" fmla="*/ 4870195 w 4966870"/>
              <a:gd name="connsiteY1" fmla="*/ 1000367 h 3948522"/>
              <a:gd name="connsiteX2" fmla="*/ 4966870 w 4966870"/>
              <a:gd name="connsiteY2" fmla="*/ 1129649 h 3948522"/>
              <a:gd name="connsiteX3" fmla="*/ 4966870 w 4966870"/>
              <a:gd name="connsiteY3" fmla="*/ 3948522 h 3948522"/>
              <a:gd name="connsiteX4" fmla="*/ 278430 w 4966870"/>
              <a:gd name="connsiteY4" fmla="*/ 3948522 h 3948522"/>
              <a:gd name="connsiteX5" fmla="*/ 216027 w 4966870"/>
              <a:gd name="connsiteY5" fmla="*/ 3818982 h 3948522"/>
              <a:gd name="connsiteX6" fmla="*/ 0 w 4966870"/>
              <a:gd name="connsiteY6" fmla="*/ 2748962 h 3948522"/>
              <a:gd name="connsiteX7" fmla="*/ 2748962 w 4966870"/>
              <a:gd name="connsiteY7" fmla="*/ 0 h 394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6870" h="3948522">
                <a:moveTo>
                  <a:pt x="2748962" y="0"/>
                </a:moveTo>
                <a:cubicBezTo>
                  <a:pt x="3602955" y="0"/>
                  <a:pt x="4365995" y="389418"/>
                  <a:pt x="4870195" y="1000367"/>
                </a:cubicBezTo>
                <a:lnTo>
                  <a:pt x="4966870" y="1129649"/>
                </a:lnTo>
                <a:lnTo>
                  <a:pt x="4966870" y="3948522"/>
                </a:lnTo>
                <a:lnTo>
                  <a:pt x="278430" y="3948522"/>
                </a:lnTo>
                <a:lnTo>
                  <a:pt x="216027" y="3818982"/>
                </a:lnTo>
                <a:cubicBezTo>
                  <a:pt x="76922" y="3490101"/>
                  <a:pt x="0" y="3128515"/>
                  <a:pt x="0" y="2748962"/>
                </a:cubicBezTo>
                <a:cubicBezTo>
                  <a:pt x="0" y="1230752"/>
                  <a:pt x="1230752" y="0"/>
                  <a:pt x="274896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womans face&#10;&#10;Description automatically generated">
            <a:extLst>
              <a:ext uri="{FF2B5EF4-FFF2-40B4-BE49-F238E27FC236}">
                <a16:creationId xmlns:a16="http://schemas.microsoft.com/office/drawing/2014/main" xmlns="" id="{4E3C4691-8E21-4C33-95FD-126E7891FDC0}"/>
              </a:ext>
            </a:extLst>
          </p:cNvPr>
          <p:cNvPicPr>
            <a:picLocks noChangeAspect="1"/>
          </p:cNvPicPr>
          <p:nvPr/>
        </p:nvPicPr>
        <p:blipFill rotWithShape="1">
          <a:blip r:embed="rId4"/>
          <a:srcRect l="26513" r="2411" b="-1"/>
          <a:stretch/>
        </p:blipFill>
        <p:spPr>
          <a:xfrm>
            <a:off x="7390912" y="3075259"/>
            <a:ext cx="4801088" cy="3782741"/>
          </a:xfrm>
          <a:custGeom>
            <a:avLst/>
            <a:gdLst>
              <a:gd name="connsiteX0" fmla="*/ 2583180 w 4801088"/>
              <a:gd name="connsiteY0" fmla="*/ 0 h 3782741"/>
              <a:gd name="connsiteX1" fmla="*/ 4725194 w 4801088"/>
              <a:gd name="connsiteY1" fmla="*/ 1138900 h 3782741"/>
              <a:gd name="connsiteX2" fmla="*/ 4801088 w 4801088"/>
              <a:gd name="connsiteY2" fmla="*/ 1263826 h 3782741"/>
              <a:gd name="connsiteX3" fmla="*/ 4801088 w 4801088"/>
              <a:gd name="connsiteY3" fmla="*/ 3782741 h 3782741"/>
              <a:gd name="connsiteX4" fmla="*/ 296488 w 4801088"/>
              <a:gd name="connsiteY4" fmla="*/ 3782741 h 3782741"/>
              <a:gd name="connsiteX5" fmla="*/ 202999 w 4801088"/>
              <a:gd name="connsiteY5" fmla="*/ 3588671 h 3782741"/>
              <a:gd name="connsiteX6" fmla="*/ 0 w 4801088"/>
              <a:gd name="connsiteY6" fmla="*/ 2583180 h 3782741"/>
              <a:gd name="connsiteX7" fmla="*/ 2583180 w 4801088"/>
              <a:gd name="connsiteY7" fmla="*/ 0 h 3782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1088" h="3782741">
                <a:moveTo>
                  <a:pt x="2583180" y="0"/>
                </a:moveTo>
                <a:cubicBezTo>
                  <a:pt x="3474837" y="0"/>
                  <a:pt x="4260977" y="451769"/>
                  <a:pt x="4725194" y="1138900"/>
                </a:cubicBezTo>
                <a:lnTo>
                  <a:pt x="4801088" y="1263826"/>
                </a:lnTo>
                <a:lnTo>
                  <a:pt x="4801088" y="3782741"/>
                </a:lnTo>
                <a:lnTo>
                  <a:pt x="296488" y="3782741"/>
                </a:lnTo>
                <a:lnTo>
                  <a:pt x="202999" y="3588671"/>
                </a:lnTo>
                <a:cubicBezTo>
                  <a:pt x="72283" y="3279623"/>
                  <a:pt x="0" y="2939843"/>
                  <a:pt x="0" y="2583180"/>
                </a:cubicBezTo>
                <a:cubicBezTo>
                  <a:pt x="0" y="1156529"/>
                  <a:pt x="1156529" y="0"/>
                  <a:pt x="2583180" y="0"/>
                </a:cubicBezTo>
                <a:close/>
              </a:path>
            </a:pathLst>
          </a:custGeom>
        </p:spPr>
      </p:pic>
    </p:spTree>
    <p:extLst>
      <p:ext uri="{BB962C8B-B14F-4D97-AF65-F5344CB8AC3E}">
        <p14:creationId xmlns:p14="http://schemas.microsoft.com/office/powerpoint/2010/main" xmlns="" val="247325621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xmlns="" id="{46C2E80F-49A6-4372-B103-219D417A55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CAC1549D-6F76-4583-817E-751E7FC14F37}"/>
              </a:ext>
            </a:extLst>
          </p:cNvPr>
          <p:cNvSpPr>
            <a:spLocks noGrp="1"/>
          </p:cNvSpPr>
          <p:nvPr>
            <p:ph type="title"/>
          </p:nvPr>
        </p:nvSpPr>
        <p:spPr>
          <a:xfrm>
            <a:off x="863029" y="1012004"/>
            <a:ext cx="3416158" cy="4795408"/>
          </a:xfrm>
        </p:spPr>
        <p:txBody>
          <a:bodyPr>
            <a:normAutofit/>
          </a:bodyPr>
          <a:lstStyle/>
          <a:p>
            <a:r>
              <a:rPr lang="en-US">
                <a:solidFill>
                  <a:srgbClr val="FFFFFF"/>
                </a:solidFill>
                <a:latin typeface="Times New Roman" panose="02020603050405020304" pitchFamily="18" charset="0"/>
                <a:cs typeface="Times New Roman" panose="02020603050405020304" pitchFamily="18" charset="0"/>
              </a:rPr>
              <a:t>References </a:t>
            </a:r>
          </a:p>
        </p:txBody>
      </p:sp>
      <p:graphicFrame>
        <p:nvGraphicFramePr>
          <p:cNvPr id="5" name="Content Placeholder 2">
            <a:extLst>
              <a:ext uri="{FF2B5EF4-FFF2-40B4-BE49-F238E27FC236}">
                <a16:creationId xmlns:a16="http://schemas.microsoft.com/office/drawing/2014/main" xmlns="" id="{79B4FAB0-859E-4328-900E-0682504A0744}"/>
              </a:ext>
            </a:extLst>
          </p:cNvPr>
          <p:cNvGraphicFramePr>
            <a:graphicFrameLocks noGrp="1"/>
          </p:cNvGraphicFramePr>
          <p:nvPr>
            <p:ph idx="1"/>
            <p:extLst>
              <p:ext uri="{D42A27DB-BD31-4B8C-83A1-F6EECF244321}">
                <p14:modId xmlns:p14="http://schemas.microsoft.com/office/powerpoint/2010/main" xmlns="" val="95330911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03819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1748</Words>
  <PresentationFormat>Custom</PresentationFormat>
  <Paragraphs>87</Paragraphs>
  <Slides>12</Slides>
  <Notes>7</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Running head: USE OF FACIAL RECOGNITION IN LAW ENFORCEMENT </vt:lpstr>
      <vt:lpstr>Use of New Technologies in Law Enforcement </vt:lpstr>
      <vt:lpstr>Facial Recognition Software</vt:lpstr>
      <vt:lpstr>Investigative use of Facial Recognition </vt:lpstr>
      <vt:lpstr>Targeted Photo Comparison</vt:lpstr>
      <vt:lpstr>Impact of Facial Recognition Technology on Law Enforcement </vt:lpstr>
      <vt:lpstr>Current use of Facial Recognition in Law Enforcement </vt:lpstr>
      <vt:lpstr>Expectations From the Use of Facial Recognition </vt:lpstr>
      <vt:lpstr>Misconceptions on Facial Recognition Technology</vt:lpstr>
      <vt:lpstr>Citizen’s perception of the use of Facial Recognition </vt:lpstr>
      <vt:lpstr>Merits of Facial Recognition in Law Enforcement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Running head: USE OF FACIAL RECOGNITION IN LAW ENFORCEMENT </dc:title>
  <cp:lastModifiedBy>ANTONY BJ</cp:lastModifiedBy>
  <cp:revision>1</cp:revision>
  <dcterms:created xsi:type="dcterms:W3CDTF">2019-09-28T09:27:46Z</dcterms:created>
  <dcterms:modified xsi:type="dcterms:W3CDTF">2019-09-28T17:18:35Z</dcterms:modified>
</cp:coreProperties>
</file>